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8"/>
  </p:notesMasterIdLst>
  <p:sldIdLst>
    <p:sldId id="256" r:id="rId2"/>
    <p:sldId id="258" r:id="rId3"/>
    <p:sldId id="259" r:id="rId4"/>
    <p:sldId id="260" r:id="rId5"/>
    <p:sldId id="288" r:id="rId6"/>
    <p:sldId id="287" r:id="rId7"/>
    <p:sldId id="289" r:id="rId8"/>
    <p:sldId id="290" r:id="rId9"/>
    <p:sldId id="292" r:id="rId10"/>
    <p:sldId id="293" r:id="rId11"/>
    <p:sldId id="294" r:id="rId12"/>
    <p:sldId id="295" r:id="rId13"/>
    <p:sldId id="296" r:id="rId14"/>
    <p:sldId id="297" r:id="rId15"/>
    <p:sldId id="265" r:id="rId16"/>
    <p:sldId id="266" r:id="rId17"/>
    <p:sldId id="267" r:id="rId18"/>
    <p:sldId id="268" r:id="rId19"/>
    <p:sldId id="283" r:id="rId20"/>
    <p:sldId id="269" r:id="rId21"/>
    <p:sldId id="270" r:id="rId22"/>
    <p:sldId id="286" r:id="rId23"/>
    <p:sldId id="271" r:id="rId24"/>
    <p:sldId id="278" r:id="rId25"/>
    <p:sldId id="272" r:id="rId26"/>
    <p:sldId id="273" r:id="rId27"/>
    <p:sldId id="274" r:id="rId28"/>
    <p:sldId id="275" r:id="rId29"/>
    <p:sldId id="277" r:id="rId30"/>
    <p:sldId id="279" r:id="rId31"/>
    <p:sldId id="280" r:id="rId32"/>
    <p:sldId id="281" r:id="rId33"/>
    <p:sldId id="282" r:id="rId34"/>
    <p:sldId id="298" r:id="rId35"/>
    <p:sldId id="285" r:id="rId36"/>
    <p:sldId id="284"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1023" autoAdjust="0"/>
  </p:normalViewPr>
  <p:slideViewPr>
    <p:cSldViewPr snapToGrid="0">
      <p:cViewPr varScale="1">
        <p:scale>
          <a:sx n="68" d="100"/>
          <a:sy n="68" d="100"/>
        </p:scale>
        <p:origin x="81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F3BE7E-8C97-419E-AA7A-B71ABE4632E5}" type="datetimeFigureOut">
              <a:rPr lang="en-US" smtClean="0"/>
              <a:t>12/10/2016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C60A81-0B34-441F-B68A-24E3ED2E4919}" type="slidenum">
              <a:rPr lang="en-US" smtClean="0"/>
              <a:t>‹#›</a:t>
            </a:fld>
            <a:endParaRPr lang="en-US"/>
          </a:p>
        </p:txBody>
      </p:sp>
    </p:spTree>
    <p:extLst>
      <p:ext uri="{BB962C8B-B14F-4D97-AF65-F5344CB8AC3E}">
        <p14:creationId xmlns:p14="http://schemas.microsoft.com/office/powerpoint/2010/main" val="3916943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t>Introduce</a:t>
            </a:r>
            <a:r>
              <a:rPr lang="en-US" baseline="0" dirty="0" smtClean="0"/>
              <a:t> your self ,and say thank you!</a:t>
            </a:r>
            <a:endParaRPr lang="fa-IR" dirty="0" smtClean="0"/>
          </a:p>
        </p:txBody>
      </p:sp>
      <p:sp>
        <p:nvSpPr>
          <p:cNvPr id="4" name="Slide Number Placeholder 3"/>
          <p:cNvSpPr>
            <a:spLocks noGrp="1"/>
          </p:cNvSpPr>
          <p:nvPr>
            <p:ph type="sldNum" sz="quarter" idx="10"/>
          </p:nvPr>
        </p:nvSpPr>
        <p:spPr/>
        <p:txBody>
          <a:bodyPr/>
          <a:lstStyle/>
          <a:p>
            <a:fld id="{D6C60A81-0B34-441F-B68A-24E3ED2E4919}" type="slidenum">
              <a:rPr lang="en-US" smtClean="0"/>
              <a:t>1</a:t>
            </a:fld>
            <a:endParaRPr lang="en-US"/>
          </a:p>
        </p:txBody>
      </p:sp>
    </p:spTree>
    <p:extLst>
      <p:ext uri="{BB962C8B-B14F-4D97-AF65-F5344CB8AC3E}">
        <p14:creationId xmlns:p14="http://schemas.microsoft.com/office/powerpoint/2010/main" val="359010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It is predicated that more TB data will be used for the commercial analysis. The large quantity of the TB data can be called "large dataset". According to the statement of IDC Company, the utilization of data will increase by forty-four times, and the world’s data amount will reach 35.2ZB. The file size of the single dataset will also increase, which is easy for the analysis and understand comprehension of them. </a:t>
            </a:r>
          </a:p>
          <a:p>
            <a:endParaRPr lang="en-US" dirty="0"/>
          </a:p>
        </p:txBody>
      </p:sp>
      <p:sp>
        <p:nvSpPr>
          <p:cNvPr id="4" name="Slide Number Placeholder 3"/>
          <p:cNvSpPr>
            <a:spLocks noGrp="1"/>
          </p:cNvSpPr>
          <p:nvPr>
            <p:ph type="sldNum" sz="quarter" idx="10"/>
          </p:nvPr>
        </p:nvSpPr>
        <p:spPr/>
        <p:txBody>
          <a:bodyPr/>
          <a:lstStyle/>
          <a:p>
            <a:fld id="{D6C60A81-0B34-441F-B68A-24E3ED2E4919}" type="slidenum">
              <a:rPr lang="en-US" smtClean="0"/>
              <a:t>10</a:t>
            </a:fld>
            <a:endParaRPr lang="en-US"/>
          </a:p>
        </p:txBody>
      </p:sp>
    </p:spTree>
    <p:extLst>
      <p:ext uri="{BB962C8B-B14F-4D97-AF65-F5344CB8AC3E}">
        <p14:creationId xmlns:p14="http://schemas.microsoft.com/office/powerpoint/2010/main" val="906786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It is predicated that more TB data will be used for the commercial analysis. The large quantity of the TB data can be called "large dataset". According to the statement of IDC Company, the utilization of data will increase by forty-four times, and the world’s data amount will reach 35.2ZB. The file size of the single dataset will also increase, which is easy for the analysis and understand comprehension of them. </a:t>
            </a:r>
          </a:p>
          <a:p>
            <a:endParaRPr lang="en-US" dirty="0"/>
          </a:p>
        </p:txBody>
      </p:sp>
      <p:sp>
        <p:nvSpPr>
          <p:cNvPr id="4" name="Slide Number Placeholder 3"/>
          <p:cNvSpPr>
            <a:spLocks noGrp="1"/>
          </p:cNvSpPr>
          <p:nvPr>
            <p:ph type="sldNum" sz="quarter" idx="10"/>
          </p:nvPr>
        </p:nvSpPr>
        <p:spPr/>
        <p:txBody>
          <a:bodyPr/>
          <a:lstStyle/>
          <a:p>
            <a:fld id="{D6C60A81-0B34-441F-B68A-24E3ED2E4919}" type="slidenum">
              <a:rPr lang="en-US" smtClean="0"/>
              <a:t>11</a:t>
            </a:fld>
            <a:endParaRPr lang="en-US"/>
          </a:p>
        </p:txBody>
      </p:sp>
    </p:spTree>
    <p:extLst>
      <p:ext uri="{BB962C8B-B14F-4D97-AF65-F5344CB8AC3E}">
        <p14:creationId xmlns:p14="http://schemas.microsoft.com/office/powerpoint/2010/main" val="2128579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It is predicated that more TB data will be used for the commercial analysis. The large quantity of the TB data can be called "large dataset". According to the statement of IDC Company, the utilization of data will increase by forty-four times, and the world’s data amount will reach 35.2ZB. The file size of the single dataset will also increase, which is easy for the analysis and understand comprehension of them. </a:t>
            </a:r>
          </a:p>
          <a:p>
            <a:endParaRPr lang="en-US" dirty="0"/>
          </a:p>
        </p:txBody>
      </p:sp>
      <p:sp>
        <p:nvSpPr>
          <p:cNvPr id="4" name="Slide Number Placeholder 3"/>
          <p:cNvSpPr>
            <a:spLocks noGrp="1"/>
          </p:cNvSpPr>
          <p:nvPr>
            <p:ph type="sldNum" sz="quarter" idx="10"/>
          </p:nvPr>
        </p:nvSpPr>
        <p:spPr/>
        <p:txBody>
          <a:bodyPr/>
          <a:lstStyle/>
          <a:p>
            <a:fld id="{D6C60A81-0B34-441F-B68A-24E3ED2E4919}" type="slidenum">
              <a:rPr lang="en-US" smtClean="0"/>
              <a:t>12</a:t>
            </a:fld>
            <a:endParaRPr lang="en-US"/>
          </a:p>
        </p:txBody>
      </p:sp>
    </p:spTree>
    <p:extLst>
      <p:ext uri="{BB962C8B-B14F-4D97-AF65-F5344CB8AC3E}">
        <p14:creationId xmlns:p14="http://schemas.microsoft.com/office/powerpoint/2010/main" val="1788231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It is predicated that more TB data will be used for the commercial analysis. The large quantity of the TB data can be called "large dataset". According to the statement of IDC Company, the utilization of data will increase by forty-four times, and the world’s data amount will reach 35.2ZB. The file size of the single dataset will also increase, which is easy for the analysis and understand comprehension of them. </a:t>
            </a:r>
          </a:p>
          <a:p>
            <a:endParaRPr lang="en-US" dirty="0"/>
          </a:p>
        </p:txBody>
      </p:sp>
      <p:sp>
        <p:nvSpPr>
          <p:cNvPr id="4" name="Slide Number Placeholder 3"/>
          <p:cNvSpPr>
            <a:spLocks noGrp="1"/>
          </p:cNvSpPr>
          <p:nvPr>
            <p:ph type="sldNum" sz="quarter" idx="10"/>
          </p:nvPr>
        </p:nvSpPr>
        <p:spPr/>
        <p:txBody>
          <a:bodyPr/>
          <a:lstStyle/>
          <a:p>
            <a:fld id="{D6C60A81-0B34-441F-B68A-24E3ED2E4919}" type="slidenum">
              <a:rPr lang="en-US" smtClean="0"/>
              <a:t>13</a:t>
            </a:fld>
            <a:endParaRPr lang="en-US"/>
          </a:p>
        </p:txBody>
      </p:sp>
    </p:spTree>
    <p:extLst>
      <p:ext uri="{BB962C8B-B14F-4D97-AF65-F5344CB8AC3E}">
        <p14:creationId xmlns:p14="http://schemas.microsoft.com/office/powerpoint/2010/main" val="2160037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It is predicated that more TB data will be used for the commercial analysis. The large quantity of the TB data can be called "large dataset". According to the statement of IDC Company, the utilization of data will increase by forty-four times, and the world’s data amount will reach 35.2ZB. The file size of the single dataset will also increase, which is easy for the analysis and understand comprehension of them. </a:t>
            </a:r>
          </a:p>
          <a:p>
            <a:endParaRPr lang="en-US" dirty="0"/>
          </a:p>
        </p:txBody>
      </p:sp>
      <p:sp>
        <p:nvSpPr>
          <p:cNvPr id="4" name="Slide Number Placeholder 3"/>
          <p:cNvSpPr>
            <a:spLocks noGrp="1"/>
          </p:cNvSpPr>
          <p:nvPr>
            <p:ph type="sldNum" sz="quarter" idx="10"/>
          </p:nvPr>
        </p:nvSpPr>
        <p:spPr/>
        <p:txBody>
          <a:bodyPr/>
          <a:lstStyle/>
          <a:p>
            <a:fld id="{D6C60A81-0B34-441F-B68A-24E3ED2E4919}" type="slidenum">
              <a:rPr lang="en-US" smtClean="0"/>
              <a:t>14</a:t>
            </a:fld>
            <a:endParaRPr lang="en-US"/>
          </a:p>
        </p:txBody>
      </p:sp>
    </p:spTree>
    <p:extLst>
      <p:ext uri="{BB962C8B-B14F-4D97-AF65-F5344CB8AC3E}">
        <p14:creationId xmlns:p14="http://schemas.microsoft.com/office/powerpoint/2010/main" val="28669480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C60A81-0B34-441F-B68A-24E3ED2E4919}" type="slidenum">
              <a:rPr lang="en-US" smtClean="0"/>
              <a:t>15</a:t>
            </a:fld>
            <a:endParaRPr lang="en-US"/>
          </a:p>
        </p:txBody>
      </p:sp>
    </p:spTree>
    <p:extLst>
      <p:ext uri="{BB962C8B-B14F-4D97-AF65-F5344CB8AC3E}">
        <p14:creationId xmlns:p14="http://schemas.microsoft.com/office/powerpoint/2010/main" val="9305552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Apache </a:t>
            </a:r>
            <a:r>
              <a:rPr lang="en-US" sz="1200" b="1" i="0" kern="1200" dirty="0" err="1" smtClean="0">
                <a:solidFill>
                  <a:schemeClr val="tx1"/>
                </a:solidFill>
                <a:effectLst/>
                <a:latin typeface="+mn-lt"/>
                <a:ea typeface="+mn-ea"/>
                <a:cs typeface="+mn-cs"/>
              </a:rPr>
              <a:t>Nutch</a:t>
            </a:r>
            <a:r>
              <a:rPr lang="en-US" sz="1200" b="0" i="0" kern="1200" dirty="0" smtClean="0">
                <a:solidFill>
                  <a:schemeClr val="tx1"/>
                </a:solidFill>
                <a:effectLst/>
                <a:latin typeface="+mn-lt"/>
                <a:ea typeface="+mn-ea"/>
                <a:cs typeface="+mn-cs"/>
              </a:rPr>
              <a:t> is a highly extensible and scalable open source web crawler software project.</a:t>
            </a:r>
            <a:endParaRPr lang="en-US" dirty="0"/>
          </a:p>
        </p:txBody>
      </p:sp>
      <p:sp>
        <p:nvSpPr>
          <p:cNvPr id="4" name="Slide Number Placeholder 3"/>
          <p:cNvSpPr>
            <a:spLocks noGrp="1"/>
          </p:cNvSpPr>
          <p:nvPr>
            <p:ph type="sldNum" sz="quarter" idx="10"/>
          </p:nvPr>
        </p:nvSpPr>
        <p:spPr/>
        <p:txBody>
          <a:bodyPr/>
          <a:lstStyle/>
          <a:p>
            <a:fld id="{D6C60A81-0B34-441F-B68A-24E3ED2E4919}" type="slidenum">
              <a:rPr lang="en-US" smtClean="0"/>
              <a:t>16</a:t>
            </a:fld>
            <a:endParaRPr lang="en-US"/>
          </a:p>
        </p:txBody>
      </p:sp>
    </p:spTree>
    <p:extLst>
      <p:ext uri="{BB962C8B-B14F-4D97-AF65-F5344CB8AC3E}">
        <p14:creationId xmlns:p14="http://schemas.microsoft.com/office/powerpoint/2010/main" val="30223152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HDFS follows the write-once, read-many approach for its files and applications. It assumes that a file in HDFS once written will not be modified, though it can be access ‘n’ number of times (though future versions of </a:t>
            </a:r>
            <a:r>
              <a:rPr lang="en-US" sz="1200" b="0" i="0" kern="1200" dirty="0" err="1" smtClean="0">
                <a:solidFill>
                  <a:schemeClr val="tx1"/>
                </a:solidFill>
                <a:effectLst/>
                <a:latin typeface="+mn-lt"/>
                <a:ea typeface="+mn-ea"/>
                <a:cs typeface="+mn-cs"/>
              </a:rPr>
              <a:t>Hadoop</a:t>
            </a:r>
            <a:r>
              <a:rPr lang="en-US" sz="1200" b="0" i="0" kern="1200" dirty="0" smtClean="0">
                <a:solidFill>
                  <a:schemeClr val="tx1"/>
                </a:solidFill>
                <a:effectLst/>
                <a:latin typeface="+mn-lt"/>
                <a:ea typeface="+mn-ea"/>
                <a:cs typeface="+mn-cs"/>
              </a:rPr>
              <a:t> may support this feature too)! At present, in HDFS strictly has one writer at any time. This assumption enables high throughput data access and also simplifies data coherency issues. A web crawler or a </a:t>
            </a:r>
            <a:r>
              <a:rPr lang="en-US" sz="1200" b="0" i="0" kern="1200" dirty="0" err="1" smtClean="0">
                <a:solidFill>
                  <a:schemeClr val="tx1"/>
                </a:solidFill>
                <a:effectLst/>
                <a:latin typeface="+mn-lt"/>
                <a:ea typeface="+mn-ea"/>
                <a:cs typeface="+mn-cs"/>
              </a:rPr>
              <a:t>MapReduce</a:t>
            </a:r>
            <a:r>
              <a:rPr lang="en-US" sz="1200" b="0" i="0" kern="1200" dirty="0" smtClean="0">
                <a:solidFill>
                  <a:schemeClr val="tx1"/>
                </a:solidFill>
                <a:effectLst/>
                <a:latin typeface="+mn-lt"/>
                <a:ea typeface="+mn-ea"/>
                <a:cs typeface="+mn-cs"/>
              </a:rPr>
              <a:t> application is best suited for HDFS.</a:t>
            </a:r>
          </a:p>
          <a:p>
            <a:r>
              <a:rPr lang="en-US" sz="1200" b="0" i="0" kern="1200" dirty="0" smtClean="0">
                <a:solidFill>
                  <a:schemeClr val="tx1"/>
                </a:solidFill>
                <a:effectLst/>
                <a:latin typeface="+mn-lt"/>
                <a:ea typeface="+mn-ea"/>
                <a:cs typeface="+mn-cs"/>
              </a:rPr>
              <a:t>As HDFS works on the principle of ‘Write Once, Read Many‘, the feature of streaming data access is extremely important in HDFS. As HDFS is designed more for batch processing rather than interactive use by users. The emphasis is on high throughput of data access rather than low latency of data access. HDFS focuses not so much on storing the data but how to retrieve it at the fastest possible speed, especially while analyzing logs. In HDFS, reading the complete data is more important than the time taken to fetch a single record from the data. HDFS overlooks a few POSIX requirements in order to implement streaming data access.</a:t>
            </a:r>
          </a:p>
          <a:p>
            <a:endParaRPr lang="en-US" dirty="0"/>
          </a:p>
        </p:txBody>
      </p:sp>
      <p:sp>
        <p:nvSpPr>
          <p:cNvPr id="4" name="Slide Number Placeholder 3"/>
          <p:cNvSpPr>
            <a:spLocks noGrp="1"/>
          </p:cNvSpPr>
          <p:nvPr>
            <p:ph type="sldNum" sz="quarter" idx="10"/>
          </p:nvPr>
        </p:nvSpPr>
        <p:spPr/>
        <p:txBody>
          <a:bodyPr/>
          <a:lstStyle/>
          <a:p>
            <a:fld id="{D6C60A81-0B34-441F-B68A-24E3ED2E4919}" type="slidenum">
              <a:rPr lang="en-US" smtClean="0"/>
              <a:t>25</a:t>
            </a:fld>
            <a:endParaRPr lang="en-US"/>
          </a:p>
        </p:txBody>
      </p:sp>
    </p:spTree>
    <p:extLst>
      <p:ext uri="{BB962C8B-B14F-4D97-AF65-F5344CB8AC3E}">
        <p14:creationId xmlns:p14="http://schemas.microsoft.com/office/powerpoint/2010/main" val="6907265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sz="quarter" idx="5"/>
          </p:nvPr>
        </p:nvSpPr>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5CA49BA9-C51D-404D-8C27-2F514DE0E1E1}" type="slidenum">
              <a:rPr lang="de-AT" altLang="en-US"/>
              <a:pPr eaLnBrk="1" hangingPunct="1"/>
              <a:t>29</a:t>
            </a:fld>
            <a:endParaRPr lang="de-AT" altLang="en-US"/>
          </a:p>
        </p:txBody>
      </p:sp>
      <p:sp>
        <p:nvSpPr>
          <p:cNvPr id="28675" name="Rectangle 1"/>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8676"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numCol="1" anchor="ctr" anchorCtr="0" compatLnSpc="1">
            <a:prstTxWarp prst="textNoShape">
              <a:avLst/>
            </a:prstTxWarp>
          </a:bodyPr>
          <a:lstStyle/>
          <a:p>
            <a:pPr eaLnBrk="1" hangingPunct="1"/>
            <a:endParaRPr lang="en-US" altLang="en-US" smtClean="0"/>
          </a:p>
        </p:txBody>
      </p:sp>
    </p:spTree>
    <p:extLst>
      <p:ext uri="{BB962C8B-B14F-4D97-AF65-F5344CB8AC3E}">
        <p14:creationId xmlns:p14="http://schemas.microsoft.com/office/powerpoint/2010/main" val="2334151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C60A81-0B34-441F-B68A-24E3ED2E4919}" type="slidenum">
              <a:rPr lang="en-US" smtClean="0"/>
              <a:t>2</a:t>
            </a:fld>
            <a:endParaRPr lang="en-US"/>
          </a:p>
        </p:txBody>
      </p:sp>
    </p:spTree>
    <p:extLst>
      <p:ext uri="{BB962C8B-B14F-4D97-AF65-F5344CB8AC3E}">
        <p14:creationId xmlns:p14="http://schemas.microsoft.com/office/powerpoint/2010/main" val="2594050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Facebook</a:t>
            </a:r>
            <a:r>
              <a:rPr lang="en-US" baseline="0" dirty="0" smtClean="0"/>
              <a:t> users upload 350  million new photos every day. Facebook </a:t>
            </a:r>
            <a:r>
              <a:rPr lang="en-US" baseline="0" dirty="0" err="1" smtClean="0"/>
              <a:t>genereate</a:t>
            </a:r>
            <a:r>
              <a:rPr lang="en-US" baseline="0" dirty="0" smtClean="0"/>
              <a:t> 4 </a:t>
            </a:r>
            <a:r>
              <a:rPr lang="en-US" baseline="0" dirty="0" err="1" smtClean="0"/>
              <a:t>differents</a:t>
            </a:r>
            <a:r>
              <a:rPr lang="en-US" baseline="0" dirty="0" smtClean="0"/>
              <a:t> size of each photo </a:t>
            </a:r>
            <a:r>
              <a:rPr lang="en-US" baseline="0" dirty="0" smtClean="0">
                <a:sym typeface="Wingdings" panose="05000000000000000000" pitchFamily="2" charset="2"/>
              </a:rPr>
              <a:t> 357 </a:t>
            </a:r>
            <a:r>
              <a:rPr lang="en-US" baseline="0" dirty="0" err="1" smtClean="0">
                <a:sym typeface="Wingdings" panose="05000000000000000000" pitchFamily="2" charset="2"/>
              </a:rPr>
              <a:t>peta</a:t>
            </a:r>
            <a:r>
              <a:rPr lang="en-US" baseline="0" dirty="0" smtClean="0">
                <a:sym typeface="Wingdings" panose="05000000000000000000" pitchFamily="2" charset="2"/>
              </a:rPr>
              <a:t> bytes.</a:t>
            </a:r>
            <a:endParaRPr lang="en-US" baseline="0" dirty="0" smtClean="0"/>
          </a:p>
          <a:p>
            <a:r>
              <a:rPr lang="en-US" baseline="0" dirty="0" smtClean="0"/>
              <a:t>New York stock exchange .</a:t>
            </a:r>
          </a:p>
          <a:p>
            <a:r>
              <a:rPr lang="en-US" baseline="0" dirty="0" err="1" smtClean="0"/>
              <a:t>Peta</a:t>
            </a:r>
            <a:r>
              <a:rPr lang="en-US" baseline="0" dirty="0" smtClean="0"/>
              <a:t> byte = 10 ^ 15 bytes</a:t>
            </a:r>
          </a:p>
          <a:p>
            <a:r>
              <a:rPr lang="en-US" baseline="0" dirty="0" err="1" smtClean="0"/>
              <a:t>Zetta</a:t>
            </a:r>
            <a:r>
              <a:rPr lang="en-US" baseline="0" dirty="0" smtClean="0"/>
              <a:t> bytes = 10 ^ 21 bytes.</a:t>
            </a:r>
          </a:p>
        </p:txBody>
      </p:sp>
      <p:sp>
        <p:nvSpPr>
          <p:cNvPr id="4" name="Slide Number Placeholder 3"/>
          <p:cNvSpPr>
            <a:spLocks noGrp="1"/>
          </p:cNvSpPr>
          <p:nvPr>
            <p:ph type="sldNum" sz="quarter" idx="10"/>
          </p:nvPr>
        </p:nvSpPr>
        <p:spPr/>
        <p:txBody>
          <a:bodyPr/>
          <a:lstStyle/>
          <a:p>
            <a:fld id="{D6C60A81-0B34-441F-B68A-24E3ED2E4919}" type="slidenum">
              <a:rPr lang="en-US" smtClean="0"/>
              <a:t>3</a:t>
            </a:fld>
            <a:endParaRPr lang="en-US"/>
          </a:p>
        </p:txBody>
      </p:sp>
    </p:spTree>
    <p:extLst>
      <p:ext uri="{BB962C8B-B14F-4D97-AF65-F5344CB8AC3E}">
        <p14:creationId xmlns:p14="http://schemas.microsoft.com/office/powerpoint/2010/main" val="4159207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It is predicated that more TB data will be used for the commercial analysis. The large quantity of the TB data can be called "large dataset". According to the statement of IDC Company, the utilization of data will increase by forty-four times, and the world’s data amount will reach 35.2ZB. The file size of the single dataset will also increase, which is easy for the analysis and understand comprehension of them. </a:t>
            </a:r>
          </a:p>
          <a:p>
            <a:endParaRPr lang="en-US" dirty="0"/>
          </a:p>
        </p:txBody>
      </p:sp>
      <p:sp>
        <p:nvSpPr>
          <p:cNvPr id="4" name="Slide Number Placeholder 3"/>
          <p:cNvSpPr>
            <a:spLocks noGrp="1"/>
          </p:cNvSpPr>
          <p:nvPr>
            <p:ph type="sldNum" sz="quarter" idx="10"/>
          </p:nvPr>
        </p:nvSpPr>
        <p:spPr/>
        <p:txBody>
          <a:bodyPr/>
          <a:lstStyle/>
          <a:p>
            <a:fld id="{D6C60A81-0B34-441F-B68A-24E3ED2E4919}" type="slidenum">
              <a:rPr lang="en-US" smtClean="0"/>
              <a:t>4</a:t>
            </a:fld>
            <a:endParaRPr lang="en-US"/>
          </a:p>
        </p:txBody>
      </p:sp>
    </p:spTree>
    <p:extLst>
      <p:ext uri="{BB962C8B-B14F-4D97-AF65-F5344CB8AC3E}">
        <p14:creationId xmlns:p14="http://schemas.microsoft.com/office/powerpoint/2010/main" val="1690514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It is predicated that more TB data will be used for the commercial analysis. The large quantity of the TB data can be called "large dataset". According to the statement of IDC Company, the utilization of data will increase by forty-four times, and the world’s data amount will reach 35.2ZB. The file size of the single dataset will also increase, which is easy for the analysis and understand comprehension of them. </a:t>
            </a:r>
          </a:p>
          <a:p>
            <a:endParaRPr lang="en-US" dirty="0"/>
          </a:p>
        </p:txBody>
      </p:sp>
      <p:sp>
        <p:nvSpPr>
          <p:cNvPr id="4" name="Slide Number Placeholder 3"/>
          <p:cNvSpPr>
            <a:spLocks noGrp="1"/>
          </p:cNvSpPr>
          <p:nvPr>
            <p:ph type="sldNum" sz="quarter" idx="10"/>
          </p:nvPr>
        </p:nvSpPr>
        <p:spPr/>
        <p:txBody>
          <a:bodyPr/>
          <a:lstStyle/>
          <a:p>
            <a:fld id="{D6C60A81-0B34-441F-B68A-24E3ED2E4919}" type="slidenum">
              <a:rPr lang="en-US" smtClean="0"/>
              <a:t>5</a:t>
            </a:fld>
            <a:endParaRPr lang="en-US"/>
          </a:p>
        </p:txBody>
      </p:sp>
    </p:spTree>
    <p:extLst>
      <p:ext uri="{BB962C8B-B14F-4D97-AF65-F5344CB8AC3E}">
        <p14:creationId xmlns:p14="http://schemas.microsoft.com/office/powerpoint/2010/main" val="2416918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It is predicated that more TB data will be used for the commercial analysis. The large quantity of the TB data can be called "large dataset". According to the statement of IDC Company, the utilization of data will increase by forty-four times, and the world’s data amount will reach 35.2ZB. The file size of the single dataset will also increase, which is easy for the analysis and understand comprehension of them. </a:t>
            </a:r>
          </a:p>
          <a:p>
            <a:endParaRPr lang="en-US" dirty="0"/>
          </a:p>
        </p:txBody>
      </p:sp>
      <p:sp>
        <p:nvSpPr>
          <p:cNvPr id="4" name="Slide Number Placeholder 3"/>
          <p:cNvSpPr>
            <a:spLocks noGrp="1"/>
          </p:cNvSpPr>
          <p:nvPr>
            <p:ph type="sldNum" sz="quarter" idx="10"/>
          </p:nvPr>
        </p:nvSpPr>
        <p:spPr/>
        <p:txBody>
          <a:bodyPr/>
          <a:lstStyle/>
          <a:p>
            <a:fld id="{D6C60A81-0B34-441F-B68A-24E3ED2E4919}" type="slidenum">
              <a:rPr lang="en-US" smtClean="0"/>
              <a:t>6</a:t>
            </a:fld>
            <a:endParaRPr lang="en-US"/>
          </a:p>
        </p:txBody>
      </p:sp>
    </p:spTree>
    <p:extLst>
      <p:ext uri="{BB962C8B-B14F-4D97-AF65-F5344CB8AC3E}">
        <p14:creationId xmlns:p14="http://schemas.microsoft.com/office/powerpoint/2010/main" val="1470056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It is predicated that more TB data will be used for the commercial analysis. The large quantity of the TB data can be called "large dataset". According to the statement of IDC Company, the utilization of data will increase by forty-four times, and the world’s data amount will reach 35.2ZB. The file size of the single dataset will also increase, which is easy for the analysis and understand comprehension of them. </a:t>
            </a:r>
          </a:p>
          <a:p>
            <a:endParaRPr lang="en-US" dirty="0"/>
          </a:p>
        </p:txBody>
      </p:sp>
      <p:sp>
        <p:nvSpPr>
          <p:cNvPr id="4" name="Slide Number Placeholder 3"/>
          <p:cNvSpPr>
            <a:spLocks noGrp="1"/>
          </p:cNvSpPr>
          <p:nvPr>
            <p:ph type="sldNum" sz="quarter" idx="10"/>
          </p:nvPr>
        </p:nvSpPr>
        <p:spPr/>
        <p:txBody>
          <a:bodyPr/>
          <a:lstStyle/>
          <a:p>
            <a:fld id="{D6C60A81-0B34-441F-B68A-24E3ED2E4919}" type="slidenum">
              <a:rPr lang="en-US" smtClean="0"/>
              <a:t>7</a:t>
            </a:fld>
            <a:endParaRPr lang="en-US"/>
          </a:p>
        </p:txBody>
      </p:sp>
    </p:spTree>
    <p:extLst>
      <p:ext uri="{BB962C8B-B14F-4D97-AF65-F5344CB8AC3E}">
        <p14:creationId xmlns:p14="http://schemas.microsoft.com/office/powerpoint/2010/main" val="2296335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It is predicated that more TB data will be used for the commercial analysis. The large quantity of the TB data can be called "large dataset". According to the statement of IDC Company, the utilization of data will increase by forty-four times, and the world’s data amount will reach 35.2ZB. The file size of the single dataset will also increase, which is easy for the analysis and understand comprehension of them. </a:t>
            </a:r>
          </a:p>
          <a:p>
            <a:endParaRPr lang="en-US" dirty="0"/>
          </a:p>
        </p:txBody>
      </p:sp>
      <p:sp>
        <p:nvSpPr>
          <p:cNvPr id="4" name="Slide Number Placeholder 3"/>
          <p:cNvSpPr>
            <a:spLocks noGrp="1"/>
          </p:cNvSpPr>
          <p:nvPr>
            <p:ph type="sldNum" sz="quarter" idx="10"/>
          </p:nvPr>
        </p:nvSpPr>
        <p:spPr/>
        <p:txBody>
          <a:bodyPr/>
          <a:lstStyle/>
          <a:p>
            <a:fld id="{D6C60A81-0B34-441F-B68A-24E3ED2E4919}" type="slidenum">
              <a:rPr lang="en-US" smtClean="0"/>
              <a:t>8</a:t>
            </a:fld>
            <a:endParaRPr lang="en-US"/>
          </a:p>
        </p:txBody>
      </p:sp>
    </p:spTree>
    <p:extLst>
      <p:ext uri="{BB962C8B-B14F-4D97-AF65-F5344CB8AC3E}">
        <p14:creationId xmlns:p14="http://schemas.microsoft.com/office/powerpoint/2010/main" val="2251291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It is predicated that more TB data will be used for the commercial analysis. The large quantity of the TB data can be called "large dataset". According to the statement of IDC Company, the utilization of data will increase by forty-four times, and the world’s data amount will reach 35.2ZB. The file size of the single dataset will also increase, which is easy for the analysis and understand comprehension of them. </a:t>
            </a:r>
          </a:p>
          <a:p>
            <a:endParaRPr lang="en-US" dirty="0"/>
          </a:p>
        </p:txBody>
      </p:sp>
      <p:sp>
        <p:nvSpPr>
          <p:cNvPr id="4" name="Slide Number Placeholder 3"/>
          <p:cNvSpPr>
            <a:spLocks noGrp="1"/>
          </p:cNvSpPr>
          <p:nvPr>
            <p:ph type="sldNum" sz="quarter" idx="10"/>
          </p:nvPr>
        </p:nvSpPr>
        <p:spPr/>
        <p:txBody>
          <a:bodyPr/>
          <a:lstStyle/>
          <a:p>
            <a:fld id="{D6C60A81-0B34-441F-B68A-24E3ED2E4919}" type="slidenum">
              <a:rPr lang="en-US" smtClean="0"/>
              <a:t>9</a:t>
            </a:fld>
            <a:endParaRPr lang="en-US"/>
          </a:p>
        </p:txBody>
      </p:sp>
    </p:spTree>
    <p:extLst>
      <p:ext uri="{BB962C8B-B14F-4D97-AF65-F5344CB8AC3E}">
        <p14:creationId xmlns:p14="http://schemas.microsoft.com/office/powerpoint/2010/main" val="1217802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r>
              <a:rPr lang="en-US" smtClean="0"/>
              <a:t>IUT comp. department</a:t>
            </a:r>
            <a:endParaRPr lang="en-US" dirty="0"/>
          </a:p>
        </p:txBody>
      </p:sp>
      <p:sp>
        <p:nvSpPr>
          <p:cNvPr id="5" name="Footer Placeholder 4"/>
          <p:cNvSpPr>
            <a:spLocks noGrp="1"/>
          </p:cNvSpPr>
          <p:nvPr>
            <p:ph type="ftr" sz="quarter" idx="11"/>
          </p:nvPr>
        </p:nvSpPr>
        <p:spPr/>
        <p:txBody>
          <a:bodyPr/>
          <a:lstStyle/>
          <a:p>
            <a:r>
              <a:rPr lang="en-US" smtClean="0"/>
              <a:t>What is hadoop?</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IUT comp. department</a:t>
            </a:r>
            <a:endParaRPr lang="en-US" dirty="0"/>
          </a:p>
        </p:txBody>
      </p:sp>
      <p:sp>
        <p:nvSpPr>
          <p:cNvPr id="5" name="Footer Placeholder 4"/>
          <p:cNvSpPr>
            <a:spLocks noGrp="1"/>
          </p:cNvSpPr>
          <p:nvPr>
            <p:ph type="ftr" sz="quarter" idx="11"/>
          </p:nvPr>
        </p:nvSpPr>
        <p:spPr/>
        <p:txBody>
          <a:bodyPr/>
          <a:lstStyle/>
          <a:p>
            <a:r>
              <a:rPr lang="en-US" smtClean="0"/>
              <a:t>What is hadoop?</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IUT comp. department</a:t>
            </a:r>
            <a:endParaRPr lang="en-US" dirty="0"/>
          </a:p>
        </p:txBody>
      </p:sp>
      <p:sp>
        <p:nvSpPr>
          <p:cNvPr id="5" name="Footer Placeholder 4"/>
          <p:cNvSpPr>
            <a:spLocks noGrp="1"/>
          </p:cNvSpPr>
          <p:nvPr>
            <p:ph type="ftr" sz="quarter" idx="11"/>
          </p:nvPr>
        </p:nvSpPr>
        <p:spPr/>
        <p:txBody>
          <a:bodyPr/>
          <a:lstStyle/>
          <a:p>
            <a:r>
              <a:rPr lang="en-US" smtClean="0"/>
              <a:t>What is hadoop?</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IUT comp. department</a:t>
            </a:r>
            <a:endParaRPr lang="en-US" dirty="0"/>
          </a:p>
        </p:txBody>
      </p:sp>
      <p:sp>
        <p:nvSpPr>
          <p:cNvPr id="5" name="Footer Placeholder 4"/>
          <p:cNvSpPr>
            <a:spLocks noGrp="1"/>
          </p:cNvSpPr>
          <p:nvPr>
            <p:ph type="ftr" sz="quarter" idx="11"/>
          </p:nvPr>
        </p:nvSpPr>
        <p:spPr/>
        <p:txBody>
          <a:bodyPr/>
          <a:lstStyle/>
          <a:p>
            <a:r>
              <a:rPr lang="en-US" smtClean="0"/>
              <a:t>What is hadoop?</a:t>
            </a:r>
            <a:endParaRPr lang="en-US" dirty="0"/>
          </a:p>
        </p:txBody>
      </p:sp>
      <p:sp>
        <p:nvSpPr>
          <p:cNvPr id="6" name="Slide Number Placeholder 5"/>
          <p:cNvSpPr>
            <a:spLocks noGrp="1"/>
          </p:cNvSpPr>
          <p:nvPr>
            <p:ph type="sldNum" sz="quarter" idx="12"/>
          </p:nvPr>
        </p:nvSpPr>
        <p:spPr/>
        <p:txBody>
          <a:bodyPr/>
          <a:lstStyle/>
          <a:p>
            <a:fld id="{4CE482DC-2269-4F26-9D2A-7E44B1A4CD8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IUT comp. department</a:t>
            </a:r>
            <a:endParaRPr lang="en-US" dirty="0"/>
          </a:p>
        </p:txBody>
      </p:sp>
      <p:sp>
        <p:nvSpPr>
          <p:cNvPr id="5" name="Footer Placeholder 4"/>
          <p:cNvSpPr>
            <a:spLocks noGrp="1"/>
          </p:cNvSpPr>
          <p:nvPr>
            <p:ph type="ftr" sz="quarter" idx="11"/>
          </p:nvPr>
        </p:nvSpPr>
        <p:spPr/>
        <p:txBody>
          <a:bodyPr/>
          <a:lstStyle/>
          <a:p>
            <a:r>
              <a:rPr lang="en-US" smtClean="0"/>
              <a:t>What is hadoop?</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r>
              <a:rPr lang="en-US" smtClean="0"/>
              <a:t>IUT comp. department</a:t>
            </a:r>
            <a:endParaRPr lang="en-US" dirty="0"/>
          </a:p>
        </p:txBody>
      </p:sp>
      <p:sp>
        <p:nvSpPr>
          <p:cNvPr id="6" name="Footer Placeholder 5"/>
          <p:cNvSpPr>
            <a:spLocks noGrp="1"/>
          </p:cNvSpPr>
          <p:nvPr>
            <p:ph type="ftr" sz="quarter" idx="11"/>
          </p:nvPr>
        </p:nvSpPr>
        <p:spPr/>
        <p:txBody>
          <a:bodyPr/>
          <a:lstStyle/>
          <a:p>
            <a:r>
              <a:rPr lang="en-US" smtClean="0"/>
              <a:t>What is hadoop?</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r>
              <a:rPr lang="en-US" smtClean="0"/>
              <a:t>IUT comp. department</a:t>
            </a:r>
            <a:endParaRPr lang="en-US" dirty="0"/>
          </a:p>
        </p:txBody>
      </p:sp>
      <p:sp>
        <p:nvSpPr>
          <p:cNvPr id="8" name="Footer Placeholder 7"/>
          <p:cNvSpPr>
            <a:spLocks noGrp="1"/>
          </p:cNvSpPr>
          <p:nvPr>
            <p:ph type="ftr" sz="quarter" idx="11"/>
          </p:nvPr>
        </p:nvSpPr>
        <p:spPr/>
        <p:txBody>
          <a:bodyPr/>
          <a:lstStyle/>
          <a:p>
            <a:r>
              <a:rPr lang="en-US" smtClean="0"/>
              <a:t>What is hadoop?</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r>
              <a:rPr lang="en-US" smtClean="0"/>
              <a:t>IUT comp. department</a:t>
            </a:r>
            <a:endParaRPr lang="en-US" dirty="0"/>
          </a:p>
        </p:txBody>
      </p:sp>
      <p:sp>
        <p:nvSpPr>
          <p:cNvPr id="4" name="Footer Placeholder 3"/>
          <p:cNvSpPr>
            <a:spLocks noGrp="1"/>
          </p:cNvSpPr>
          <p:nvPr>
            <p:ph type="ftr" sz="quarter" idx="11"/>
          </p:nvPr>
        </p:nvSpPr>
        <p:spPr/>
        <p:txBody>
          <a:bodyPr/>
          <a:lstStyle/>
          <a:p>
            <a:r>
              <a:rPr lang="en-US" smtClean="0"/>
              <a:t>What is hadoop?</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r>
              <a:rPr lang="en-US" smtClean="0"/>
              <a:t>IUT comp. department</a:t>
            </a:r>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smtClean="0"/>
              <a:t>What is hadoop?</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r>
              <a:rPr lang="en-US" smtClean="0"/>
              <a:t>IUT comp. department</a:t>
            </a:r>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smtClean="0"/>
              <a:t>What is hadoop?</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IUT comp. department</a:t>
            </a:r>
            <a:endParaRPr lang="en-US" dirty="0"/>
          </a:p>
        </p:txBody>
      </p:sp>
      <p:sp>
        <p:nvSpPr>
          <p:cNvPr id="6" name="Footer Placeholder 5"/>
          <p:cNvSpPr>
            <a:spLocks noGrp="1"/>
          </p:cNvSpPr>
          <p:nvPr>
            <p:ph type="ftr" sz="quarter" idx="11"/>
          </p:nvPr>
        </p:nvSpPr>
        <p:spPr/>
        <p:txBody>
          <a:bodyPr/>
          <a:lstStyle/>
          <a:p>
            <a:r>
              <a:rPr lang="en-US" smtClean="0"/>
              <a:t>What is hadoop?</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r>
              <a:rPr lang="en-US" smtClean="0"/>
              <a:t>IUT comp. department</a:t>
            </a:r>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smtClean="0"/>
              <a:t>What is hadoop?</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a:t>
            </a:r>
            <a:endParaRPr lang="en-US" dirty="0"/>
          </a:p>
        </p:txBody>
      </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rcRect t="622" b="622"/>
          <a:stretch>
            <a:fillRect/>
          </a:stretch>
        </p:blipFill>
        <p:spPr/>
      </p:pic>
      <p:sp>
        <p:nvSpPr>
          <p:cNvPr id="4" name="Text Placeholder 3"/>
          <p:cNvSpPr>
            <a:spLocks noGrp="1"/>
          </p:cNvSpPr>
          <p:nvPr>
            <p:ph type="body" sz="half" idx="2"/>
          </p:nvPr>
        </p:nvSpPr>
        <p:spPr>
          <a:xfrm>
            <a:off x="1097280" y="5907024"/>
            <a:ext cx="3023959" cy="594360"/>
          </a:xfrm>
        </p:spPr>
        <p:txBody>
          <a:bodyPr>
            <a:normAutofit/>
          </a:bodyPr>
          <a:lstStyle/>
          <a:p>
            <a:r>
              <a:rPr lang="en-US" dirty="0" smtClean="0"/>
              <a:t>Mohammad Amin </a:t>
            </a:r>
            <a:r>
              <a:rPr lang="en-US" dirty="0" err="1" smtClean="0"/>
              <a:t>Nikbakht</a:t>
            </a:r>
            <a:endParaRPr lang="en-US" dirty="0" smtClean="0"/>
          </a:p>
          <a:p>
            <a:r>
              <a:rPr lang="en-US" dirty="0" smtClean="0"/>
              <a:t>Electrical &amp; Computer Department</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7160" y="5027841"/>
            <a:ext cx="1253275" cy="1176363"/>
          </a:xfrm>
          <a:prstGeom prst="rect">
            <a:avLst/>
          </a:prstGeom>
        </p:spPr>
      </p:pic>
      <p:sp>
        <p:nvSpPr>
          <p:cNvPr id="10" name="TextBox 9"/>
          <p:cNvSpPr txBox="1"/>
          <p:nvPr/>
        </p:nvSpPr>
        <p:spPr>
          <a:xfrm>
            <a:off x="8680361" y="6241907"/>
            <a:ext cx="3240311" cy="369332"/>
          </a:xfrm>
          <a:prstGeom prst="rect">
            <a:avLst/>
          </a:prstGeom>
          <a:noFill/>
        </p:spPr>
        <p:txBody>
          <a:bodyPr wrap="none" rtlCol="0">
            <a:spAutoFit/>
          </a:bodyPr>
          <a:lstStyle/>
          <a:p>
            <a:r>
              <a:rPr lang="en-US" dirty="0" smtClean="0">
                <a:solidFill>
                  <a:schemeClr val="bg1"/>
                </a:solidFill>
              </a:rPr>
              <a:t>Isfahan University </a:t>
            </a:r>
            <a:r>
              <a:rPr lang="en-US" dirty="0">
                <a:solidFill>
                  <a:schemeClr val="bg1"/>
                </a:solidFill>
              </a:rPr>
              <a:t>O</a:t>
            </a:r>
            <a:r>
              <a:rPr lang="en-US" dirty="0" smtClean="0">
                <a:solidFill>
                  <a:schemeClr val="bg1"/>
                </a:solidFill>
              </a:rPr>
              <a:t>f </a:t>
            </a:r>
            <a:r>
              <a:rPr lang="en-US" dirty="0">
                <a:solidFill>
                  <a:schemeClr val="bg1"/>
                </a:solidFill>
              </a:rPr>
              <a:t>T</a:t>
            </a:r>
            <a:r>
              <a:rPr lang="en-US" dirty="0" smtClean="0">
                <a:solidFill>
                  <a:schemeClr val="bg1"/>
                </a:solidFill>
              </a:rPr>
              <a:t>echnology</a:t>
            </a:r>
            <a:endParaRPr lang="en-US" dirty="0">
              <a:solidFill>
                <a:schemeClr val="bg1"/>
              </a:solidFill>
            </a:endParaRPr>
          </a:p>
        </p:txBody>
      </p:sp>
    </p:spTree>
    <p:extLst>
      <p:ext uri="{BB962C8B-B14F-4D97-AF65-F5344CB8AC3E}">
        <p14:creationId xmlns:p14="http://schemas.microsoft.com/office/powerpoint/2010/main" val="17367406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How does BIG DATA improve our daily lives ?</a:t>
            </a:r>
            <a:endParaRPr lang="en-US" dirty="0"/>
          </a:p>
        </p:txBody>
      </p:sp>
      <p:sp>
        <p:nvSpPr>
          <p:cNvPr id="3" name="Date Placeholder 2"/>
          <p:cNvSpPr>
            <a:spLocks noGrp="1"/>
          </p:cNvSpPr>
          <p:nvPr>
            <p:ph type="dt" sz="half" idx="10"/>
          </p:nvPr>
        </p:nvSpPr>
        <p:spPr/>
        <p:txBody>
          <a:bodyPr/>
          <a:lstStyle/>
          <a:p>
            <a:r>
              <a:rPr lang="en-US" dirty="0"/>
              <a:t>IUT </a:t>
            </a:r>
            <a:r>
              <a:rPr lang="en-US" dirty="0" err="1"/>
              <a:t>Elec</a:t>
            </a:r>
            <a:r>
              <a:rPr lang="en-US" dirty="0"/>
              <a:t>- comp. department</a:t>
            </a:r>
          </a:p>
        </p:txBody>
      </p:sp>
      <p:sp>
        <p:nvSpPr>
          <p:cNvPr id="4" name="Footer Placeholder 3"/>
          <p:cNvSpPr>
            <a:spLocks noGrp="1"/>
          </p:cNvSpPr>
          <p:nvPr>
            <p:ph type="ftr" sz="quarter" idx="11"/>
          </p:nvPr>
        </p:nvSpPr>
        <p:spPr/>
        <p:txBody>
          <a:bodyPr/>
          <a:lstStyle/>
          <a:p>
            <a:r>
              <a:rPr lang="en-US" dirty="0"/>
              <a:t>BIG Data</a:t>
            </a:r>
          </a:p>
        </p:txBody>
      </p:sp>
      <p:sp>
        <p:nvSpPr>
          <p:cNvPr id="5" name="Slide Number Placeholder 4"/>
          <p:cNvSpPr>
            <a:spLocks noGrp="1"/>
          </p:cNvSpPr>
          <p:nvPr>
            <p:ph type="sldNum" sz="quarter" idx="12"/>
          </p:nvPr>
        </p:nvSpPr>
        <p:spPr/>
        <p:txBody>
          <a:bodyPr/>
          <a:lstStyle/>
          <a:p>
            <a:fld id="{4CE482DC-2269-4F26-9D2A-7E44B1A4CD85}" type="slidenum">
              <a:rPr lang="en-US" smtClean="0"/>
              <a:t>10</a:t>
            </a:fld>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49344" y="2643018"/>
            <a:ext cx="4753638" cy="2429214"/>
          </a:xfrm>
        </p:spPr>
      </p:pic>
    </p:spTree>
    <p:extLst>
      <p:ext uri="{BB962C8B-B14F-4D97-AF65-F5344CB8AC3E}">
        <p14:creationId xmlns:p14="http://schemas.microsoft.com/office/powerpoint/2010/main" val="2793650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How does BIG DATA improve our daily lives ?</a:t>
            </a:r>
            <a:endParaRPr lang="en-US" dirty="0"/>
          </a:p>
        </p:txBody>
      </p:sp>
      <p:sp>
        <p:nvSpPr>
          <p:cNvPr id="3" name="Date Placeholder 2"/>
          <p:cNvSpPr>
            <a:spLocks noGrp="1"/>
          </p:cNvSpPr>
          <p:nvPr>
            <p:ph type="dt" sz="half" idx="10"/>
          </p:nvPr>
        </p:nvSpPr>
        <p:spPr/>
        <p:txBody>
          <a:bodyPr/>
          <a:lstStyle/>
          <a:p>
            <a:r>
              <a:rPr lang="en-US" dirty="0"/>
              <a:t>IUT </a:t>
            </a:r>
            <a:r>
              <a:rPr lang="en-US" dirty="0" err="1"/>
              <a:t>Elec</a:t>
            </a:r>
            <a:r>
              <a:rPr lang="en-US" dirty="0"/>
              <a:t>- comp. department</a:t>
            </a:r>
          </a:p>
        </p:txBody>
      </p:sp>
      <p:sp>
        <p:nvSpPr>
          <p:cNvPr id="4" name="Footer Placeholder 3"/>
          <p:cNvSpPr>
            <a:spLocks noGrp="1"/>
          </p:cNvSpPr>
          <p:nvPr>
            <p:ph type="ftr" sz="quarter" idx="11"/>
          </p:nvPr>
        </p:nvSpPr>
        <p:spPr/>
        <p:txBody>
          <a:bodyPr/>
          <a:lstStyle/>
          <a:p>
            <a:r>
              <a:rPr lang="en-US" dirty="0"/>
              <a:t>BIG Data</a:t>
            </a:r>
          </a:p>
        </p:txBody>
      </p:sp>
      <p:sp>
        <p:nvSpPr>
          <p:cNvPr id="5" name="Slide Number Placeholder 4"/>
          <p:cNvSpPr>
            <a:spLocks noGrp="1"/>
          </p:cNvSpPr>
          <p:nvPr>
            <p:ph type="sldNum" sz="quarter" idx="12"/>
          </p:nvPr>
        </p:nvSpPr>
        <p:spPr/>
        <p:txBody>
          <a:bodyPr/>
          <a:lstStyle/>
          <a:p>
            <a:fld id="{4CE482DC-2269-4F26-9D2A-7E44B1A4CD85}" type="slidenum">
              <a:rPr lang="en-US" smtClean="0"/>
              <a:t>11</a:t>
            </a:fld>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58870" y="2757334"/>
            <a:ext cx="4734586" cy="2200582"/>
          </a:xfrm>
        </p:spPr>
      </p:pic>
    </p:spTree>
    <p:extLst>
      <p:ext uri="{BB962C8B-B14F-4D97-AF65-F5344CB8AC3E}">
        <p14:creationId xmlns:p14="http://schemas.microsoft.com/office/powerpoint/2010/main" val="40138338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How does BIG DATA improve our daily lives ?</a:t>
            </a:r>
            <a:endParaRPr lang="en-US" dirty="0"/>
          </a:p>
        </p:txBody>
      </p:sp>
      <p:sp>
        <p:nvSpPr>
          <p:cNvPr id="3" name="Date Placeholder 2"/>
          <p:cNvSpPr>
            <a:spLocks noGrp="1"/>
          </p:cNvSpPr>
          <p:nvPr>
            <p:ph type="dt" sz="half" idx="10"/>
          </p:nvPr>
        </p:nvSpPr>
        <p:spPr/>
        <p:txBody>
          <a:bodyPr/>
          <a:lstStyle/>
          <a:p>
            <a:r>
              <a:rPr lang="en-US" dirty="0"/>
              <a:t>IUT </a:t>
            </a:r>
            <a:r>
              <a:rPr lang="en-US" dirty="0" err="1"/>
              <a:t>Elec</a:t>
            </a:r>
            <a:r>
              <a:rPr lang="en-US" dirty="0"/>
              <a:t>- comp. department</a:t>
            </a:r>
          </a:p>
        </p:txBody>
      </p:sp>
      <p:sp>
        <p:nvSpPr>
          <p:cNvPr id="4" name="Footer Placeholder 3"/>
          <p:cNvSpPr>
            <a:spLocks noGrp="1"/>
          </p:cNvSpPr>
          <p:nvPr>
            <p:ph type="ftr" sz="quarter" idx="11"/>
          </p:nvPr>
        </p:nvSpPr>
        <p:spPr/>
        <p:txBody>
          <a:bodyPr/>
          <a:lstStyle/>
          <a:p>
            <a:r>
              <a:rPr lang="en-US" dirty="0"/>
              <a:t>BIG Data</a:t>
            </a:r>
          </a:p>
        </p:txBody>
      </p:sp>
      <p:sp>
        <p:nvSpPr>
          <p:cNvPr id="5" name="Slide Number Placeholder 4"/>
          <p:cNvSpPr>
            <a:spLocks noGrp="1"/>
          </p:cNvSpPr>
          <p:nvPr>
            <p:ph type="sldNum" sz="quarter" idx="12"/>
          </p:nvPr>
        </p:nvSpPr>
        <p:spPr/>
        <p:txBody>
          <a:bodyPr/>
          <a:lstStyle/>
          <a:p>
            <a:fld id="{4CE482DC-2269-4F26-9D2A-7E44B1A4CD85}" type="slidenum">
              <a:rPr lang="en-US" smtClean="0"/>
              <a:t>12</a:t>
            </a:fld>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44580" y="2628729"/>
            <a:ext cx="4763165" cy="2457793"/>
          </a:xfrm>
        </p:spPr>
      </p:pic>
    </p:spTree>
    <p:extLst>
      <p:ext uri="{BB962C8B-B14F-4D97-AF65-F5344CB8AC3E}">
        <p14:creationId xmlns:p14="http://schemas.microsoft.com/office/powerpoint/2010/main" val="17271559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How does BIG DATA improve our daily lives ?</a:t>
            </a:r>
            <a:endParaRPr lang="en-US" dirty="0"/>
          </a:p>
        </p:txBody>
      </p:sp>
      <p:sp>
        <p:nvSpPr>
          <p:cNvPr id="3" name="Date Placeholder 2"/>
          <p:cNvSpPr>
            <a:spLocks noGrp="1"/>
          </p:cNvSpPr>
          <p:nvPr>
            <p:ph type="dt" sz="half" idx="10"/>
          </p:nvPr>
        </p:nvSpPr>
        <p:spPr/>
        <p:txBody>
          <a:bodyPr/>
          <a:lstStyle/>
          <a:p>
            <a:r>
              <a:rPr lang="en-US" dirty="0"/>
              <a:t>IUT </a:t>
            </a:r>
            <a:r>
              <a:rPr lang="en-US" dirty="0" err="1"/>
              <a:t>Elec</a:t>
            </a:r>
            <a:r>
              <a:rPr lang="en-US" dirty="0"/>
              <a:t>- comp. department</a:t>
            </a:r>
          </a:p>
        </p:txBody>
      </p:sp>
      <p:sp>
        <p:nvSpPr>
          <p:cNvPr id="4" name="Footer Placeholder 3"/>
          <p:cNvSpPr>
            <a:spLocks noGrp="1"/>
          </p:cNvSpPr>
          <p:nvPr>
            <p:ph type="ftr" sz="quarter" idx="11"/>
          </p:nvPr>
        </p:nvSpPr>
        <p:spPr/>
        <p:txBody>
          <a:bodyPr/>
          <a:lstStyle/>
          <a:p>
            <a:r>
              <a:rPr lang="en-US" dirty="0" smtClean="0"/>
              <a:t>BIG </a:t>
            </a:r>
            <a:r>
              <a:rPr lang="en-US" dirty="0" err="1" smtClean="0"/>
              <a:t>DaTA</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13</a:t>
            </a:fld>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68264" y="2804966"/>
            <a:ext cx="5715798" cy="2105319"/>
          </a:xfrm>
        </p:spPr>
      </p:pic>
    </p:spTree>
    <p:extLst>
      <p:ext uri="{BB962C8B-B14F-4D97-AF65-F5344CB8AC3E}">
        <p14:creationId xmlns:p14="http://schemas.microsoft.com/office/powerpoint/2010/main" val="35750330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How does BIG DATA improve our daily lives ?</a:t>
            </a:r>
            <a:endParaRPr lang="en-US" dirty="0"/>
          </a:p>
        </p:txBody>
      </p:sp>
      <p:sp>
        <p:nvSpPr>
          <p:cNvPr id="3" name="Date Placeholder 2"/>
          <p:cNvSpPr>
            <a:spLocks noGrp="1"/>
          </p:cNvSpPr>
          <p:nvPr>
            <p:ph type="dt" sz="half" idx="10"/>
          </p:nvPr>
        </p:nvSpPr>
        <p:spPr/>
        <p:txBody>
          <a:bodyPr/>
          <a:lstStyle/>
          <a:p>
            <a:r>
              <a:rPr lang="en-US" dirty="0"/>
              <a:t>IUT </a:t>
            </a:r>
            <a:r>
              <a:rPr lang="en-US" dirty="0" err="1"/>
              <a:t>Elec</a:t>
            </a:r>
            <a:r>
              <a:rPr lang="en-US" dirty="0"/>
              <a:t>- comp. department</a:t>
            </a:r>
          </a:p>
        </p:txBody>
      </p:sp>
      <p:sp>
        <p:nvSpPr>
          <p:cNvPr id="4" name="Footer Placeholder 3"/>
          <p:cNvSpPr>
            <a:spLocks noGrp="1"/>
          </p:cNvSpPr>
          <p:nvPr>
            <p:ph type="ftr" sz="quarter" idx="11"/>
          </p:nvPr>
        </p:nvSpPr>
        <p:spPr/>
        <p:txBody>
          <a:bodyPr/>
          <a:lstStyle/>
          <a:p>
            <a:r>
              <a:rPr lang="en-US" dirty="0"/>
              <a:t>BIG Data</a:t>
            </a:r>
          </a:p>
        </p:txBody>
      </p:sp>
      <p:sp>
        <p:nvSpPr>
          <p:cNvPr id="5" name="Slide Number Placeholder 4"/>
          <p:cNvSpPr>
            <a:spLocks noGrp="1"/>
          </p:cNvSpPr>
          <p:nvPr>
            <p:ph type="sldNum" sz="quarter" idx="12"/>
          </p:nvPr>
        </p:nvSpPr>
        <p:spPr/>
        <p:txBody>
          <a:bodyPr/>
          <a:lstStyle/>
          <a:p>
            <a:fld id="{4CE482DC-2269-4F26-9D2A-7E44B1A4CD85}" type="slidenum">
              <a:rPr lang="en-US" smtClean="0"/>
              <a:t>14</a:t>
            </a:fld>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73027" y="3181256"/>
            <a:ext cx="5706271" cy="1352739"/>
          </a:xfrm>
        </p:spPr>
      </p:pic>
    </p:spTree>
    <p:extLst>
      <p:ext uri="{BB962C8B-B14F-4D97-AF65-F5344CB8AC3E}">
        <p14:creationId xmlns:p14="http://schemas.microsoft.com/office/powerpoint/2010/main" val="27388563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Hadoop</a:t>
            </a:r>
            <a:r>
              <a:rPr lang="en-US" dirty="0" smtClean="0"/>
              <a:t>!</a:t>
            </a:r>
            <a:endParaRPr lang="en-US" dirty="0"/>
          </a:p>
        </p:txBody>
      </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rcRect t="23125" b="23125"/>
          <a:stretch>
            <a:fillRect/>
          </a:stretch>
        </p:blipFill>
        <p:spPr/>
      </p:pic>
      <p:sp>
        <p:nvSpPr>
          <p:cNvPr id="4" name="Text Placeholder 3"/>
          <p:cNvSpPr>
            <a:spLocks noGrp="1"/>
          </p:cNvSpPr>
          <p:nvPr>
            <p:ph type="body" sz="half" idx="2"/>
          </p:nvPr>
        </p:nvSpPr>
        <p:spPr/>
        <p:txBody>
          <a:bodyPr/>
          <a:lstStyle/>
          <a:p>
            <a:r>
              <a:rPr lang="en-US" dirty="0" smtClean="0"/>
              <a:t>Ask bigger questions.</a:t>
            </a:r>
            <a:endParaRPr lang="en-US" dirty="0"/>
          </a:p>
        </p:txBody>
      </p:sp>
    </p:spTree>
    <p:extLst>
      <p:ext uri="{BB962C8B-B14F-4D97-AF65-F5344CB8AC3E}">
        <p14:creationId xmlns:p14="http://schemas.microsoft.com/office/powerpoint/2010/main" val="16579747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Timeline</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GB" altLang="en-US" sz="2400" dirty="0">
                <a:solidFill>
                  <a:schemeClr val="tx1"/>
                </a:solidFill>
              </a:rPr>
              <a:t>Dec 2004: Dean/</a:t>
            </a:r>
            <a:r>
              <a:rPr lang="en-GB" altLang="en-US" sz="2400" dirty="0" err="1">
                <a:solidFill>
                  <a:schemeClr val="tx1"/>
                </a:solidFill>
              </a:rPr>
              <a:t>Ghemawat</a:t>
            </a:r>
            <a:r>
              <a:rPr lang="en-GB" altLang="en-US" sz="2400" dirty="0">
                <a:solidFill>
                  <a:schemeClr val="tx1"/>
                </a:solidFill>
              </a:rPr>
              <a:t> (Google) </a:t>
            </a:r>
            <a:r>
              <a:rPr lang="en-GB" altLang="en-US" sz="2400" dirty="0" err="1">
                <a:solidFill>
                  <a:schemeClr val="tx1"/>
                </a:solidFill>
              </a:rPr>
              <a:t>MapReduce</a:t>
            </a:r>
            <a:r>
              <a:rPr lang="en-GB" altLang="en-US" sz="2400" dirty="0">
                <a:solidFill>
                  <a:schemeClr val="tx1"/>
                </a:solidFill>
              </a:rPr>
              <a:t> paper</a:t>
            </a:r>
          </a:p>
          <a:p>
            <a:endParaRPr lang="en-GB" altLang="en-US" sz="2400" dirty="0">
              <a:solidFill>
                <a:schemeClr val="tx1"/>
              </a:solidFill>
            </a:endParaRPr>
          </a:p>
          <a:p>
            <a:pPr>
              <a:buFont typeface="Arial" panose="020B0604020202020204" pitchFamily="34" charset="0"/>
              <a:buChar char="•"/>
            </a:pPr>
            <a:r>
              <a:rPr lang="en-GB" altLang="en-US" sz="2400" dirty="0">
                <a:solidFill>
                  <a:schemeClr val="tx1"/>
                </a:solidFill>
              </a:rPr>
              <a:t>2005: Doug Cutting and Mike </a:t>
            </a:r>
            <a:r>
              <a:rPr lang="en-GB" altLang="en-US" sz="2400" dirty="0" err="1">
                <a:solidFill>
                  <a:schemeClr val="tx1"/>
                </a:solidFill>
              </a:rPr>
              <a:t>Cafarella</a:t>
            </a:r>
            <a:r>
              <a:rPr lang="en-GB" altLang="en-US" sz="2400" dirty="0">
                <a:solidFill>
                  <a:schemeClr val="tx1"/>
                </a:solidFill>
              </a:rPr>
              <a:t> (Yahoo) </a:t>
            </a:r>
            <a:r>
              <a:rPr lang="en-GB" altLang="en-US" sz="2400" dirty="0" smtClean="0">
                <a:solidFill>
                  <a:schemeClr val="tx1"/>
                </a:solidFill>
              </a:rPr>
              <a:t>create </a:t>
            </a:r>
            <a:r>
              <a:rPr lang="en-GB" altLang="en-US" sz="2400" dirty="0" err="1">
                <a:solidFill>
                  <a:schemeClr val="tx1"/>
                </a:solidFill>
              </a:rPr>
              <a:t>Hadoop</a:t>
            </a:r>
            <a:r>
              <a:rPr lang="en-GB" altLang="en-US" sz="2400" dirty="0">
                <a:solidFill>
                  <a:schemeClr val="tx1"/>
                </a:solidFill>
              </a:rPr>
              <a:t>, at first only to extend </a:t>
            </a:r>
            <a:r>
              <a:rPr lang="en-GB" altLang="en-US" sz="2400" dirty="0" err="1" smtClean="0">
                <a:solidFill>
                  <a:schemeClr val="tx1"/>
                </a:solidFill>
              </a:rPr>
              <a:t>Nutch</a:t>
            </a:r>
            <a:endParaRPr lang="en-GB" altLang="en-US" sz="2400" dirty="0">
              <a:solidFill>
                <a:schemeClr val="tx1"/>
              </a:solidFill>
            </a:endParaRPr>
          </a:p>
          <a:p>
            <a:endParaRPr lang="en-US" altLang="en-US" dirty="0"/>
          </a:p>
          <a:p>
            <a:endParaRPr lang="en-GB" altLang="en-US" sz="2400" dirty="0">
              <a:solidFill>
                <a:schemeClr val="tx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4861" y="3601330"/>
            <a:ext cx="2421303" cy="226776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5742" y="3601330"/>
            <a:ext cx="2377440" cy="2267764"/>
          </a:xfrm>
          <a:prstGeom prst="rect">
            <a:avLst/>
          </a:prstGeom>
        </p:spPr>
      </p:pic>
      <p:sp>
        <p:nvSpPr>
          <p:cNvPr id="6" name="Date Placeholder 5"/>
          <p:cNvSpPr>
            <a:spLocks noGrp="1"/>
          </p:cNvSpPr>
          <p:nvPr>
            <p:ph type="dt" sz="half" idx="10"/>
          </p:nvPr>
        </p:nvSpPr>
        <p:spPr/>
        <p:txBody>
          <a:bodyPr/>
          <a:lstStyle/>
          <a:p>
            <a:r>
              <a:rPr lang="en-US" dirty="0"/>
              <a:t>IUT </a:t>
            </a:r>
            <a:r>
              <a:rPr lang="en-US" dirty="0" err="1"/>
              <a:t>Elec</a:t>
            </a:r>
            <a:r>
              <a:rPr lang="en-US" dirty="0"/>
              <a:t>- comp. department</a:t>
            </a:r>
          </a:p>
        </p:txBody>
      </p:sp>
      <p:sp>
        <p:nvSpPr>
          <p:cNvPr id="7" name="Footer Placeholder 6"/>
          <p:cNvSpPr>
            <a:spLocks noGrp="1"/>
          </p:cNvSpPr>
          <p:nvPr>
            <p:ph type="ftr" sz="quarter" idx="11"/>
          </p:nvPr>
        </p:nvSpPr>
        <p:spPr/>
        <p:txBody>
          <a:bodyPr/>
          <a:lstStyle/>
          <a:p>
            <a:r>
              <a:rPr lang="en-US" smtClean="0"/>
              <a:t>What is hadoop?</a:t>
            </a:r>
            <a:endParaRPr lang="en-US" dirty="0"/>
          </a:p>
        </p:txBody>
      </p:sp>
      <p:sp>
        <p:nvSpPr>
          <p:cNvPr id="8" name="Slide Number Placeholder 7"/>
          <p:cNvSpPr>
            <a:spLocks noGrp="1"/>
          </p:cNvSpPr>
          <p:nvPr>
            <p:ph type="sldNum" sz="quarter" idx="12"/>
          </p:nvPr>
        </p:nvSpPr>
        <p:spPr/>
        <p:txBody>
          <a:bodyPr/>
          <a:lstStyle/>
          <a:p>
            <a:fld id="{4CE482DC-2269-4F26-9D2A-7E44B1A4CD85}" type="slidenum">
              <a:rPr lang="en-US" smtClean="0"/>
              <a:t>16</a:t>
            </a:fld>
            <a:endParaRPr lang="en-US" dirty="0"/>
          </a:p>
        </p:txBody>
      </p:sp>
    </p:spTree>
    <p:extLst>
      <p:ext uri="{BB962C8B-B14F-4D97-AF65-F5344CB8AC3E}">
        <p14:creationId xmlns:p14="http://schemas.microsoft.com/office/powerpoint/2010/main" val="33286977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Timeline</a:t>
            </a:r>
            <a:endParaRPr lang="en-US" dirty="0"/>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en-GB" altLang="en-US" sz="2800" dirty="0">
                <a:solidFill>
                  <a:schemeClr val="tx1"/>
                </a:solidFill>
              </a:rPr>
              <a:t>2006: Yahoo runs </a:t>
            </a:r>
            <a:r>
              <a:rPr lang="en-GB" altLang="en-US" sz="2800" dirty="0" err="1">
                <a:solidFill>
                  <a:schemeClr val="tx1"/>
                </a:solidFill>
              </a:rPr>
              <a:t>Hadoop</a:t>
            </a:r>
            <a:r>
              <a:rPr lang="en-GB" altLang="en-US" sz="2800" dirty="0">
                <a:solidFill>
                  <a:schemeClr val="tx1"/>
                </a:solidFill>
              </a:rPr>
              <a:t> on 5-20 </a:t>
            </a:r>
            <a:r>
              <a:rPr lang="en-GB" altLang="en-US" sz="2800" dirty="0" smtClean="0">
                <a:solidFill>
                  <a:schemeClr val="tx1"/>
                </a:solidFill>
              </a:rPr>
              <a:t>nodes</a:t>
            </a:r>
            <a:endParaRPr lang="en-US" altLang="en-US" sz="2800" dirty="0" smtClean="0">
              <a:solidFill>
                <a:schemeClr val="tx1"/>
              </a:solidFill>
            </a:endParaRPr>
          </a:p>
          <a:p>
            <a:pPr>
              <a:buFont typeface="Arial" panose="020B0604020202020204" pitchFamily="34" charset="0"/>
              <a:buChar char="•"/>
              <a:defRPr/>
            </a:pPr>
            <a:r>
              <a:rPr lang="en-GB" altLang="en-US" sz="2800" dirty="0">
                <a:solidFill>
                  <a:schemeClr val="tx1"/>
                </a:solidFill>
              </a:rPr>
              <a:t>March 2008: </a:t>
            </a:r>
            <a:r>
              <a:rPr lang="en-GB" altLang="en-US" sz="2800" dirty="0" err="1">
                <a:solidFill>
                  <a:schemeClr val="tx1"/>
                </a:solidFill>
              </a:rPr>
              <a:t>Cloudera</a:t>
            </a:r>
            <a:r>
              <a:rPr lang="en-GB" altLang="en-US" sz="2800" dirty="0">
                <a:solidFill>
                  <a:schemeClr val="tx1"/>
                </a:solidFill>
              </a:rPr>
              <a:t> founded</a:t>
            </a:r>
          </a:p>
          <a:p>
            <a:pPr>
              <a:buFont typeface="Arial" panose="020B0604020202020204" pitchFamily="34" charset="0"/>
              <a:buChar char="•"/>
              <a:defRPr/>
            </a:pPr>
            <a:r>
              <a:rPr lang="en-GB" altLang="en-US" sz="2800" dirty="0" smtClean="0">
                <a:solidFill>
                  <a:schemeClr val="tx1"/>
                </a:solidFill>
              </a:rPr>
              <a:t>July </a:t>
            </a:r>
            <a:r>
              <a:rPr lang="en-GB" altLang="en-US" sz="2800" dirty="0">
                <a:solidFill>
                  <a:schemeClr val="tx1"/>
                </a:solidFill>
              </a:rPr>
              <a:t>2008: </a:t>
            </a:r>
            <a:r>
              <a:rPr lang="en-GB" altLang="en-US" sz="2800" dirty="0" err="1">
                <a:solidFill>
                  <a:schemeClr val="tx1"/>
                </a:solidFill>
              </a:rPr>
              <a:t>Hadoop</a:t>
            </a:r>
            <a:r>
              <a:rPr lang="en-GB" altLang="en-US" sz="2800" dirty="0">
                <a:solidFill>
                  <a:schemeClr val="tx1"/>
                </a:solidFill>
              </a:rPr>
              <a:t> wins </a:t>
            </a:r>
            <a:r>
              <a:rPr lang="en-GB" altLang="en-US" sz="2800" dirty="0" err="1">
                <a:solidFill>
                  <a:schemeClr val="tx1"/>
                </a:solidFill>
              </a:rPr>
              <a:t>TeraByte</a:t>
            </a:r>
            <a:r>
              <a:rPr lang="en-GB" altLang="en-US" sz="2800" dirty="0">
                <a:solidFill>
                  <a:schemeClr val="tx1"/>
                </a:solidFill>
              </a:rPr>
              <a:t> sort </a:t>
            </a:r>
            <a:r>
              <a:rPr lang="en-GB" altLang="en-US" sz="2800" dirty="0" smtClean="0">
                <a:solidFill>
                  <a:schemeClr val="tx1"/>
                </a:solidFill>
              </a:rPr>
              <a:t>benchmark (1</a:t>
            </a:r>
            <a:r>
              <a:rPr lang="en-GB" altLang="en-US" sz="2800" baseline="30000" dirty="0" smtClean="0">
                <a:solidFill>
                  <a:schemeClr val="tx1"/>
                </a:solidFill>
              </a:rPr>
              <a:t>st</a:t>
            </a:r>
            <a:r>
              <a:rPr lang="en-GB" altLang="en-US" sz="2800" dirty="0" smtClean="0">
                <a:solidFill>
                  <a:schemeClr val="tx1"/>
                </a:solidFill>
              </a:rPr>
              <a:t> </a:t>
            </a:r>
            <a:r>
              <a:rPr lang="en-GB" altLang="en-US" sz="2800" dirty="0">
                <a:solidFill>
                  <a:schemeClr val="tx1"/>
                </a:solidFill>
              </a:rPr>
              <a:t>time a Java program won this </a:t>
            </a:r>
            <a:r>
              <a:rPr lang="en-GB" altLang="en-US" sz="2800" dirty="0" smtClean="0">
                <a:solidFill>
                  <a:schemeClr val="tx1"/>
                </a:solidFill>
              </a:rPr>
              <a:t>competition)</a:t>
            </a:r>
          </a:p>
          <a:p>
            <a:pPr>
              <a:buFont typeface="Arial" panose="020B0604020202020204" pitchFamily="34" charset="0"/>
              <a:buChar char="•"/>
              <a:defRPr/>
            </a:pPr>
            <a:r>
              <a:rPr lang="en-GB" altLang="en-US" sz="2800" dirty="0" smtClean="0">
                <a:solidFill>
                  <a:schemeClr val="tx1"/>
                </a:solidFill>
              </a:rPr>
              <a:t>April </a:t>
            </a:r>
            <a:r>
              <a:rPr lang="en-GB" altLang="en-US" sz="2800" dirty="0">
                <a:solidFill>
                  <a:schemeClr val="tx1"/>
                </a:solidFill>
              </a:rPr>
              <a:t>2009: Amazon introduce “Elastic </a:t>
            </a:r>
            <a:r>
              <a:rPr lang="en-GB" altLang="en-US" sz="2800" dirty="0" err="1" smtClean="0">
                <a:solidFill>
                  <a:schemeClr val="tx1"/>
                </a:solidFill>
              </a:rPr>
              <a:t>MapReduce</a:t>
            </a:r>
            <a:r>
              <a:rPr lang="en-GB" altLang="en-US" sz="2800" dirty="0" smtClean="0">
                <a:solidFill>
                  <a:schemeClr val="tx1"/>
                </a:solidFill>
              </a:rPr>
              <a:t>”  as </a:t>
            </a:r>
            <a:r>
              <a:rPr lang="en-GB" altLang="en-US" sz="2800" dirty="0">
                <a:solidFill>
                  <a:schemeClr val="tx1"/>
                </a:solidFill>
              </a:rPr>
              <a:t>a service on S3/EC2</a:t>
            </a:r>
          </a:p>
          <a:p>
            <a:pPr>
              <a:buFont typeface="Arial" panose="020B0604020202020204" pitchFamily="34" charset="0"/>
              <a:buChar char="•"/>
              <a:defRPr/>
            </a:pPr>
            <a:r>
              <a:rPr lang="en-GB" altLang="en-US" sz="2800" dirty="0" smtClean="0">
                <a:solidFill>
                  <a:schemeClr val="tx1"/>
                </a:solidFill>
              </a:rPr>
              <a:t>June </a:t>
            </a:r>
            <a:r>
              <a:rPr lang="en-GB" altLang="en-US" sz="2800" dirty="0">
                <a:solidFill>
                  <a:schemeClr val="tx1"/>
                </a:solidFill>
              </a:rPr>
              <a:t>2011: </a:t>
            </a:r>
            <a:r>
              <a:rPr lang="en-GB" altLang="en-US" sz="2800" dirty="0" err="1">
                <a:solidFill>
                  <a:schemeClr val="tx1"/>
                </a:solidFill>
              </a:rPr>
              <a:t>Hortonworks</a:t>
            </a:r>
            <a:r>
              <a:rPr lang="en-GB" altLang="en-US" sz="2800" dirty="0">
                <a:solidFill>
                  <a:schemeClr val="tx1"/>
                </a:solidFill>
              </a:rPr>
              <a:t> founded </a:t>
            </a:r>
          </a:p>
          <a:p>
            <a:endParaRPr lang="en-GB" altLang="en-US" dirty="0"/>
          </a:p>
        </p:txBody>
      </p:sp>
      <p:sp>
        <p:nvSpPr>
          <p:cNvPr id="4" name="Date Placeholder 3"/>
          <p:cNvSpPr>
            <a:spLocks noGrp="1"/>
          </p:cNvSpPr>
          <p:nvPr>
            <p:ph type="dt" sz="half" idx="10"/>
          </p:nvPr>
        </p:nvSpPr>
        <p:spPr/>
        <p:txBody>
          <a:bodyPr/>
          <a:lstStyle/>
          <a:p>
            <a:r>
              <a:rPr lang="en-US" dirty="0"/>
              <a:t>IUT </a:t>
            </a:r>
            <a:r>
              <a:rPr lang="en-US" dirty="0" err="1"/>
              <a:t>Elec</a:t>
            </a:r>
            <a:r>
              <a:rPr lang="en-US" dirty="0"/>
              <a:t>- comp. department</a:t>
            </a:r>
          </a:p>
        </p:txBody>
      </p:sp>
      <p:sp>
        <p:nvSpPr>
          <p:cNvPr id="5" name="Footer Placeholder 4"/>
          <p:cNvSpPr>
            <a:spLocks noGrp="1"/>
          </p:cNvSpPr>
          <p:nvPr>
            <p:ph type="ftr" sz="quarter" idx="11"/>
          </p:nvPr>
        </p:nvSpPr>
        <p:spPr/>
        <p:txBody>
          <a:bodyPr/>
          <a:lstStyle/>
          <a:p>
            <a:r>
              <a:rPr lang="en-US" smtClean="0"/>
              <a:t>What is hadoop?</a:t>
            </a:r>
            <a:endParaRPr lang="en-US" dirty="0"/>
          </a:p>
        </p:txBody>
      </p:sp>
      <p:sp>
        <p:nvSpPr>
          <p:cNvPr id="6" name="Slide Number Placeholder 5"/>
          <p:cNvSpPr>
            <a:spLocks noGrp="1"/>
          </p:cNvSpPr>
          <p:nvPr>
            <p:ph type="sldNum" sz="quarter" idx="12"/>
          </p:nvPr>
        </p:nvSpPr>
        <p:spPr/>
        <p:txBody>
          <a:bodyPr/>
          <a:lstStyle/>
          <a:p>
            <a:fld id="{4CE482DC-2269-4F26-9D2A-7E44B1A4CD85}" type="slidenum">
              <a:rPr lang="en-US" smtClean="0"/>
              <a:t>17</a:t>
            </a:fld>
            <a:endParaRPr lang="en-US" dirty="0"/>
          </a:p>
        </p:txBody>
      </p:sp>
    </p:spTree>
    <p:extLst>
      <p:ext uri="{BB962C8B-B14F-4D97-AF65-F5344CB8AC3E}">
        <p14:creationId xmlns:p14="http://schemas.microsoft.com/office/powerpoint/2010/main" val="38465139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Timeline</a:t>
            </a:r>
            <a:endParaRPr lang="en-US" dirty="0"/>
          </a:p>
        </p:txBody>
      </p:sp>
      <p:sp>
        <p:nvSpPr>
          <p:cNvPr id="3" name="Content Placeholder 2"/>
          <p:cNvSpPr>
            <a:spLocks noGrp="1"/>
          </p:cNvSpPr>
          <p:nvPr>
            <p:ph idx="1"/>
          </p:nvPr>
        </p:nvSpPr>
        <p:spPr/>
        <p:txBody>
          <a:bodyPr>
            <a:normAutofit lnSpcReduction="10000"/>
          </a:bodyPr>
          <a:lstStyle/>
          <a:p>
            <a:pPr>
              <a:buFont typeface="Arial" panose="020B0604020202020204" pitchFamily="34" charset="0"/>
              <a:buChar char="•"/>
              <a:defRPr/>
            </a:pPr>
            <a:r>
              <a:rPr lang="en-GB" altLang="en-US" sz="2400" dirty="0">
                <a:solidFill>
                  <a:schemeClr val="tx1"/>
                </a:solidFill>
              </a:rPr>
              <a:t>27 </a:t>
            </a:r>
            <a:r>
              <a:rPr lang="en-GB" altLang="en-US" sz="2400" dirty="0" err="1">
                <a:solidFill>
                  <a:schemeClr val="tx1"/>
                </a:solidFill>
              </a:rPr>
              <a:t>dec</a:t>
            </a:r>
            <a:r>
              <a:rPr lang="en-GB" altLang="en-US" sz="2400" dirty="0">
                <a:solidFill>
                  <a:schemeClr val="tx1"/>
                </a:solidFill>
              </a:rPr>
              <a:t> 2011: Apache </a:t>
            </a:r>
            <a:r>
              <a:rPr lang="en-GB" altLang="en-US" sz="2400" dirty="0" err="1">
                <a:solidFill>
                  <a:schemeClr val="tx1"/>
                </a:solidFill>
              </a:rPr>
              <a:t>Hadoop</a:t>
            </a:r>
            <a:r>
              <a:rPr lang="en-GB" altLang="en-US" sz="2400" dirty="0">
                <a:solidFill>
                  <a:schemeClr val="tx1"/>
                </a:solidFill>
              </a:rPr>
              <a:t> release 1.0.0</a:t>
            </a:r>
          </a:p>
          <a:p>
            <a:pPr>
              <a:defRPr/>
            </a:pPr>
            <a:endParaRPr lang="en-GB" altLang="en-US" sz="2400" dirty="0">
              <a:solidFill>
                <a:schemeClr val="tx1"/>
              </a:solidFill>
            </a:endParaRPr>
          </a:p>
          <a:p>
            <a:pPr>
              <a:buFont typeface="Arial" panose="020B0604020202020204" pitchFamily="34" charset="0"/>
              <a:buChar char="•"/>
              <a:defRPr/>
            </a:pPr>
            <a:r>
              <a:rPr lang="en-GB" altLang="en-US" sz="2400" dirty="0">
                <a:solidFill>
                  <a:schemeClr val="tx1"/>
                </a:solidFill>
              </a:rPr>
              <a:t>June 2012: Facebook claim “biggest </a:t>
            </a:r>
            <a:r>
              <a:rPr lang="en-GB" altLang="en-US" sz="2400" dirty="0" err="1">
                <a:solidFill>
                  <a:schemeClr val="tx1"/>
                </a:solidFill>
              </a:rPr>
              <a:t>Hadoop</a:t>
            </a:r>
            <a:r>
              <a:rPr lang="en-GB" altLang="en-US" sz="2400" dirty="0">
                <a:solidFill>
                  <a:schemeClr val="tx1"/>
                </a:solidFill>
              </a:rPr>
              <a:t> cluster”, </a:t>
            </a:r>
            <a:r>
              <a:rPr lang="en-GB" altLang="en-US" sz="2400" dirty="0" smtClean="0">
                <a:solidFill>
                  <a:schemeClr val="tx1"/>
                </a:solidFill>
              </a:rPr>
              <a:t>totalling </a:t>
            </a:r>
            <a:r>
              <a:rPr lang="en-GB" altLang="en-US" sz="2400" dirty="0">
                <a:solidFill>
                  <a:schemeClr val="tx1"/>
                </a:solidFill>
              </a:rPr>
              <a:t>more than 100 </a:t>
            </a:r>
            <a:r>
              <a:rPr lang="en-GB" altLang="en-US" sz="2400" dirty="0" err="1">
                <a:solidFill>
                  <a:schemeClr val="tx1"/>
                </a:solidFill>
              </a:rPr>
              <a:t>PetaBytes</a:t>
            </a:r>
            <a:r>
              <a:rPr lang="en-GB" altLang="en-US" sz="2400" dirty="0">
                <a:solidFill>
                  <a:schemeClr val="tx1"/>
                </a:solidFill>
              </a:rPr>
              <a:t> in HDFS</a:t>
            </a:r>
          </a:p>
          <a:p>
            <a:pPr>
              <a:defRPr/>
            </a:pPr>
            <a:endParaRPr lang="en-GB" altLang="en-US" sz="2400" dirty="0">
              <a:solidFill>
                <a:schemeClr val="tx1"/>
              </a:solidFill>
            </a:endParaRPr>
          </a:p>
          <a:p>
            <a:pPr>
              <a:buFont typeface="Arial" panose="020B0604020202020204" pitchFamily="34" charset="0"/>
              <a:buChar char="•"/>
              <a:defRPr/>
            </a:pPr>
            <a:r>
              <a:rPr lang="en-GB" altLang="en-US" sz="2400" dirty="0">
                <a:solidFill>
                  <a:schemeClr val="tx1"/>
                </a:solidFill>
              </a:rPr>
              <a:t>2013: Yahoo runs </a:t>
            </a:r>
            <a:r>
              <a:rPr lang="en-GB" altLang="en-US" sz="2400" dirty="0" err="1">
                <a:solidFill>
                  <a:schemeClr val="tx1"/>
                </a:solidFill>
              </a:rPr>
              <a:t>Hadoop</a:t>
            </a:r>
            <a:r>
              <a:rPr lang="en-GB" altLang="en-US" sz="2400" dirty="0">
                <a:solidFill>
                  <a:schemeClr val="tx1"/>
                </a:solidFill>
              </a:rPr>
              <a:t> on 42,000 nodes, </a:t>
            </a:r>
            <a:r>
              <a:rPr lang="en-GB" altLang="en-US" sz="2400" dirty="0" smtClean="0">
                <a:solidFill>
                  <a:schemeClr val="tx1"/>
                </a:solidFill>
              </a:rPr>
              <a:t>computing </a:t>
            </a:r>
            <a:r>
              <a:rPr lang="en-GB" altLang="en-US" sz="2400" dirty="0">
                <a:solidFill>
                  <a:schemeClr val="tx1"/>
                </a:solidFill>
              </a:rPr>
              <a:t>about 500,000 </a:t>
            </a:r>
            <a:r>
              <a:rPr lang="en-GB" altLang="en-US" sz="2400" dirty="0" err="1">
                <a:solidFill>
                  <a:schemeClr val="tx1"/>
                </a:solidFill>
              </a:rPr>
              <a:t>MapReduce</a:t>
            </a:r>
            <a:r>
              <a:rPr lang="en-GB" altLang="en-US" sz="2400" dirty="0">
                <a:solidFill>
                  <a:schemeClr val="tx1"/>
                </a:solidFill>
              </a:rPr>
              <a:t> jobs per day</a:t>
            </a:r>
          </a:p>
          <a:p>
            <a:pPr>
              <a:defRPr/>
            </a:pPr>
            <a:endParaRPr lang="en-GB" altLang="en-US" sz="2400" dirty="0">
              <a:solidFill>
                <a:schemeClr val="tx1"/>
              </a:solidFill>
            </a:endParaRPr>
          </a:p>
          <a:p>
            <a:pPr>
              <a:buFont typeface="Arial" panose="020B0604020202020204" pitchFamily="34" charset="0"/>
              <a:buChar char="•"/>
              <a:defRPr/>
            </a:pPr>
            <a:r>
              <a:rPr lang="en-GB" altLang="en-US" sz="2400" dirty="0">
                <a:solidFill>
                  <a:schemeClr val="tx1"/>
                </a:solidFill>
              </a:rPr>
              <a:t>15 </a:t>
            </a:r>
            <a:r>
              <a:rPr lang="en-GB" altLang="en-US" sz="2400" dirty="0" err="1">
                <a:solidFill>
                  <a:schemeClr val="tx1"/>
                </a:solidFill>
              </a:rPr>
              <a:t>oct</a:t>
            </a:r>
            <a:r>
              <a:rPr lang="en-GB" altLang="en-US" sz="2400" dirty="0">
                <a:solidFill>
                  <a:schemeClr val="tx1"/>
                </a:solidFill>
              </a:rPr>
              <a:t> 2013: Apache </a:t>
            </a:r>
            <a:r>
              <a:rPr lang="en-GB" altLang="en-US" sz="2400" dirty="0" err="1">
                <a:solidFill>
                  <a:schemeClr val="tx1"/>
                </a:solidFill>
              </a:rPr>
              <a:t>Hadoop</a:t>
            </a:r>
            <a:r>
              <a:rPr lang="en-GB" altLang="en-US" sz="2400" dirty="0">
                <a:solidFill>
                  <a:schemeClr val="tx1"/>
                </a:solidFill>
              </a:rPr>
              <a:t> release 2.2.0 (YARN)</a:t>
            </a:r>
          </a:p>
          <a:p>
            <a:endParaRPr lang="en-US" dirty="0"/>
          </a:p>
        </p:txBody>
      </p:sp>
      <p:sp>
        <p:nvSpPr>
          <p:cNvPr id="4" name="Date Placeholder 3"/>
          <p:cNvSpPr>
            <a:spLocks noGrp="1"/>
          </p:cNvSpPr>
          <p:nvPr>
            <p:ph type="dt" sz="half" idx="10"/>
          </p:nvPr>
        </p:nvSpPr>
        <p:spPr/>
        <p:txBody>
          <a:bodyPr/>
          <a:lstStyle/>
          <a:p>
            <a:r>
              <a:rPr lang="en-US" dirty="0"/>
              <a:t>IUT </a:t>
            </a:r>
            <a:r>
              <a:rPr lang="en-US" dirty="0" err="1"/>
              <a:t>Elec</a:t>
            </a:r>
            <a:r>
              <a:rPr lang="en-US" dirty="0"/>
              <a:t>- comp. department</a:t>
            </a:r>
          </a:p>
        </p:txBody>
      </p:sp>
      <p:sp>
        <p:nvSpPr>
          <p:cNvPr id="5" name="Footer Placeholder 4"/>
          <p:cNvSpPr>
            <a:spLocks noGrp="1"/>
          </p:cNvSpPr>
          <p:nvPr>
            <p:ph type="ftr" sz="quarter" idx="11"/>
          </p:nvPr>
        </p:nvSpPr>
        <p:spPr/>
        <p:txBody>
          <a:bodyPr/>
          <a:lstStyle/>
          <a:p>
            <a:r>
              <a:rPr lang="en-US" smtClean="0"/>
              <a:t>What is hadoop?</a:t>
            </a:r>
            <a:endParaRPr lang="en-US" dirty="0"/>
          </a:p>
        </p:txBody>
      </p:sp>
      <p:sp>
        <p:nvSpPr>
          <p:cNvPr id="6" name="Slide Number Placeholder 5"/>
          <p:cNvSpPr>
            <a:spLocks noGrp="1"/>
          </p:cNvSpPr>
          <p:nvPr>
            <p:ph type="sldNum" sz="quarter" idx="12"/>
          </p:nvPr>
        </p:nvSpPr>
        <p:spPr/>
        <p:txBody>
          <a:bodyPr/>
          <a:lstStyle/>
          <a:p>
            <a:fld id="{4CE482DC-2269-4F26-9D2A-7E44B1A4CD85}" type="slidenum">
              <a:rPr lang="en-US" smtClean="0"/>
              <a:t>18</a:t>
            </a:fld>
            <a:endParaRPr lang="en-US" dirty="0"/>
          </a:p>
        </p:txBody>
      </p:sp>
    </p:spTree>
    <p:extLst>
      <p:ext uri="{BB962C8B-B14F-4D97-AF65-F5344CB8AC3E}">
        <p14:creationId xmlns:p14="http://schemas.microsoft.com/office/powerpoint/2010/main" val="34109150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uses </a:t>
            </a:r>
            <a:r>
              <a:rPr lang="en-US" dirty="0" err="1" smtClean="0"/>
              <a:t>Hadoop</a:t>
            </a:r>
            <a:r>
              <a:rPr lang="en-US" dirty="0" smtClean="0"/>
              <a:t>?</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02353" y="2414768"/>
            <a:ext cx="5647619" cy="2885714"/>
          </a:xfrm>
        </p:spPr>
      </p:pic>
      <p:sp>
        <p:nvSpPr>
          <p:cNvPr id="4" name="Date Placeholder 3"/>
          <p:cNvSpPr>
            <a:spLocks noGrp="1"/>
          </p:cNvSpPr>
          <p:nvPr>
            <p:ph type="dt" sz="half" idx="10"/>
          </p:nvPr>
        </p:nvSpPr>
        <p:spPr/>
        <p:txBody>
          <a:bodyPr/>
          <a:lstStyle/>
          <a:p>
            <a:r>
              <a:rPr lang="en-US" dirty="0"/>
              <a:t>IUT </a:t>
            </a:r>
            <a:r>
              <a:rPr lang="en-US" dirty="0" err="1"/>
              <a:t>Elec</a:t>
            </a:r>
            <a:r>
              <a:rPr lang="en-US" dirty="0"/>
              <a:t>- comp. department</a:t>
            </a:r>
          </a:p>
        </p:txBody>
      </p:sp>
      <p:sp>
        <p:nvSpPr>
          <p:cNvPr id="5" name="Footer Placeholder 4"/>
          <p:cNvSpPr>
            <a:spLocks noGrp="1"/>
          </p:cNvSpPr>
          <p:nvPr>
            <p:ph type="ftr" sz="quarter" idx="11"/>
          </p:nvPr>
        </p:nvSpPr>
        <p:spPr/>
        <p:txBody>
          <a:bodyPr/>
          <a:lstStyle/>
          <a:p>
            <a:r>
              <a:rPr lang="en-US" smtClean="0"/>
              <a:t>What is hadoop?</a:t>
            </a:r>
            <a:endParaRPr lang="en-US" dirty="0"/>
          </a:p>
        </p:txBody>
      </p:sp>
      <p:sp>
        <p:nvSpPr>
          <p:cNvPr id="6" name="Slide Number Placeholder 5"/>
          <p:cNvSpPr>
            <a:spLocks noGrp="1"/>
          </p:cNvSpPr>
          <p:nvPr>
            <p:ph type="sldNum" sz="quarter" idx="12"/>
          </p:nvPr>
        </p:nvSpPr>
        <p:spPr/>
        <p:txBody>
          <a:bodyPr/>
          <a:lstStyle/>
          <a:p>
            <a:fld id="{4CE482DC-2269-4F26-9D2A-7E44B1A4CD85}" type="slidenum">
              <a:rPr lang="en-US" smtClean="0"/>
              <a:t>19</a:t>
            </a:fld>
            <a:endParaRPr lang="en-US" dirty="0"/>
          </a:p>
        </p:txBody>
      </p:sp>
    </p:spTree>
    <p:extLst>
      <p:ext uri="{BB962C8B-B14F-4D97-AF65-F5344CB8AC3E}">
        <p14:creationId xmlns:p14="http://schemas.microsoft.com/office/powerpoint/2010/main" val="5940039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US" sz="2800" dirty="0" smtClean="0"/>
              <a:t>What is Big Data?</a:t>
            </a:r>
          </a:p>
          <a:p>
            <a:pPr>
              <a:buFont typeface="Wingdings" panose="05000000000000000000" pitchFamily="2" charset="2"/>
              <a:buChar char="§"/>
            </a:pPr>
            <a:r>
              <a:rPr lang="en-US" sz="2800" dirty="0" smtClean="0"/>
              <a:t>What is </a:t>
            </a:r>
            <a:r>
              <a:rPr lang="en-US" sz="2800" dirty="0" err="1" smtClean="0"/>
              <a:t>Hadoop</a:t>
            </a:r>
            <a:r>
              <a:rPr lang="en-US" sz="2800" dirty="0" smtClean="0"/>
              <a: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0251" y="1846378"/>
            <a:ext cx="3725429" cy="2004405"/>
          </a:xfrm>
          <a:prstGeom prst="rect">
            <a:avLst/>
          </a:prstGeom>
        </p:spPr>
      </p:pic>
      <p:pic>
        <p:nvPicPr>
          <p:cNvPr id="5" name="Picture 10" descr="http://www.hadoopscreencasts.com/assets/hadoop_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0640" y="4128101"/>
            <a:ext cx="1949450"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ate Placeholder 5"/>
          <p:cNvSpPr>
            <a:spLocks noGrp="1"/>
          </p:cNvSpPr>
          <p:nvPr>
            <p:ph type="dt" sz="half" idx="10"/>
          </p:nvPr>
        </p:nvSpPr>
        <p:spPr/>
        <p:txBody>
          <a:bodyPr/>
          <a:lstStyle/>
          <a:p>
            <a:r>
              <a:rPr lang="en-US" dirty="0" smtClean="0"/>
              <a:t>IUT comp. department</a:t>
            </a:r>
            <a:endParaRPr lang="en-US" dirty="0"/>
          </a:p>
        </p:txBody>
      </p:sp>
      <p:sp>
        <p:nvSpPr>
          <p:cNvPr id="7" name="Footer Placeholder 6"/>
          <p:cNvSpPr>
            <a:spLocks noGrp="1"/>
          </p:cNvSpPr>
          <p:nvPr>
            <p:ph type="ftr" sz="quarter" idx="11"/>
          </p:nvPr>
        </p:nvSpPr>
        <p:spPr/>
        <p:txBody>
          <a:bodyPr/>
          <a:lstStyle/>
          <a:p>
            <a:r>
              <a:rPr lang="en-US" dirty="0" smtClean="0"/>
              <a:t>BIG Data</a:t>
            </a:r>
            <a:endParaRPr lang="en-US" dirty="0"/>
          </a:p>
        </p:txBody>
      </p:sp>
      <p:sp>
        <p:nvSpPr>
          <p:cNvPr id="8" name="Slide Number Placeholder 7"/>
          <p:cNvSpPr>
            <a:spLocks noGrp="1"/>
          </p:cNvSpPr>
          <p:nvPr>
            <p:ph type="sldNum" sz="quarter" idx="12"/>
          </p:nvPr>
        </p:nvSpPr>
        <p:spPr/>
        <p:txBody>
          <a:bodyPr/>
          <a:lstStyle/>
          <a:p>
            <a:fld id="{4CE482DC-2269-4F26-9D2A-7E44B1A4CD85}" type="slidenum">
              <a:rPr lang="en-US" smtClean="0"/>
              <a:t>2</a:t>
            </a:fld>
            <a:endParaRPr lang="en-US" dirty="0"/>
          </a:p>
        </p:txBody>
      </p:sp>
    </p:spTree>
    <p:extLst>
      <p:ext uri="{BB962C8B-B14F-4D97-AF65-F5344CB8AC3E}">
        <p14:creationId xmlns:p14="http://schemas.microsoft.com/office/powerpoint/2010/main" val="22783682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err="1" smtClean="0"/>
              <a:t>hadoop</a:t>
            </a:r>
            <a:r>
              <a:rPr lang="en-US" dirty="0" smtClean="0"/>
              <a:t>?</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Ø"/>
            </a:pPr>
            <a:endParaRPr kumimoji="1" lang="en-US" altLang="zh-TW" sz="2400" b="1" dirty="0" smtClean="0">
              <a:solidFill>
                <a:srgbClr val="0070C0"/>
              </a:solidFill>
            </a:endParaRPr>
          </a:p>
          <a:p>
            <a:pPr>
              <a:buFont typeface="Wingdings" panose="05000000000000000000" pitchFamily="2" charset="2"/>
              <a:buChar char="Ø"/>
            </a:pPr>
            <a:endParaRPr kumimoji="1" lang="en-US" altLang="zh-TW" sz="2400" b="1" dirty="0">
              <a:solidFill>
                <a:srgbClr val="0070C0"/>
              </a:solidFill>
            </a:endParaRPr>
          </a:p>
          <a:p>
            <a:pPr>
              <a:buFont typeface="Wingdings" panose="05000000000000000000" pitchFamily="2" charset="2"/>
              <a:buChar char="Ø"/>
            </a:pPr>
            <a:endParaRPr kumimoji="1" lang="en-US" altLang="zh-TW" sz="2400" b="1" dirty="0" smtClean="0">
              <a:solidFill>
                <a:srgbClr val="0070C0"/>
              </a:solidFill>
            </a:endParaRPr>
          </a:p>
          <a:p>
            <a:pPr>
              <a:buFont typeface="Wingdings" panose="05000000000000000000" pitchFamily="2" charset="2"/>
              <a:buChar char="Ø"/>
            </a:pPr>
            <a:r>
              <a:rPr kumimoji="1" lang="en-US" altLang="zh-TW" sz="2400" b="1" dirty="0" smtClean="0">
                <a:solidFill>
                  <a:srgbClr val="0070C0"/>
                </a:solidFill>
              </a:rPr>
              <a:t>Open sourced</a:t>
            </a:r>
            <a:r>
              <a:rPr kumimoji="1" lang="en-US" altLang="zh-TW" sz="2400" b="1" dirty="0" smtClean="0"/>
              <a:t>, </a:t>
            </a:r>
            <a:r>
              <a:rPr kumimoji="1" lang="en-US" altLang="zh-TW" sz="2400" b="1" dirty="0" smtClean="0">
                <a:solidFill>
                  <a:srgbClr val="0070C0"/>
                </a:solidFill>
              </a:rPr>
              <a:t>flexible</a:t>
            </a:r>
            <a:r>
              <a:rPr kumimoji="1" lang="en-US" altLang="zh-TW" sz="2400" dirty="0" smtClean="0"/>
              <a:t> and </a:t>
            </a:r>
            <a:r>
              <a:rPr kumimoji="1" lang="en-US" altLang="zh-TW" sz="2400" b="1" dirty="0" smtClean="0">
                <a:solidFill>
                  <a:srgbClr val="0070C0"/>
                </a:solidFill>
              </a:rPr>
              <a:t>available</a:t>
            </a:r>
            <a:r>
              <a:rPr kumimoji="1" lang="en-US" altLang="zh-TW" sz="2400" dirty="0" smtClean="0"/>
              <a:t> architecture for </a:t>
            </a:r>
            <a:r>
              <a:rPr kumimoji="1" lang="en-US" altLang="zh-TW" sz="2400" b="1" dirty="0" smtClean="0">
                <a:solidFill>
                  <a:srgbClr val="0070C0"/>
                </a:solidFill>
              </a:rPr>
              <a:t>large scale </a:t>
            </a:r>
            <a:r>
              <a:rPr kumimoji="1" lang="en-US" altLang="zh-TW" sz="2400" dirty="0" smtClean="0"/>
              <a:t>computation and data processing on a network of </a:t>
            </a:r>
            <a:r>
              <a:rPr kumimoji="1" lang="en-US" altLang="zh-TW" sz="2400" b="1" dirty="0" smtClean="0">
                <a:solidFill>
                  <a:srgbClr val="0070C0"/>
                </a:solidFill>
              </a:rPr>
              <a:t>commodity hardware</a:t>
            </a:r>
          </a:p>
          <a:p>
            <a:pPr>
              <a:buFont typeface="Wingdings" panose="05000000000000000000" pitchFamily="2" charset="2"/>
              <a:buChar char="Ø"/>
            </a:pPr>
            <a:r>
              <a:rPr lang="en-US" sz="3200" dirty="0" smtClean="0">
                <a:solidFill>
                  <a:srgbClr val="FF0000"/>
                </a:solidFill>
              </a:rPr>
              <a:t>Inspired by </a:t>
            </a:r>
            <a:endParaRPr lang="en-US" sz="3200" dirty="0">
              <a:solidFill>
                <a:srgbClr val="FF0000"/>
              </a:solidFill>
            </a:endParaRPr>
          </a:p>
        </p:txBody>
      </p:sp>
      <p:pic>
        <p:nvPicPr>
          <p:cNvPr id="4" name="Picture 9" descr="Hadoop"/>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195754" y="2282761"/>
            <a:ext cx="1846728" cy="4345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325147" y="4279425"/>
            <a:ext cx="1223682" cy="416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Date Placeholder 5"/>
          <p:cNvSpPr>
            <a:spLocks noGrp="1"/>
          </p:cNvSpPr>
          <p:nvPr>
            <p:ph type="dt" sz="half" idx="10"/>
          </p:nvPr>
        </p:nvSpPr>
        <p:spPr/>
        <p:txBody>
          <a:bodyPr/>
          <a:lstStyle/>
          <a:p>
            <a:r>
              <a:rPr lang="en-US" dirty="0"/>
              <a:t>IUT </a:t>
            </a:r>
            <a:r>
              <a:rPr lang="en-US" dirty="0" err="1"/>
              <a:t>Elec</a:t>
            </a:r>
            <a:r>
              <a:rPr lang="en-US" dirty="0"/>
              <a:t>- comp. department</a:t>
            </a:r>
          </a:p>
        </p:txBody>
      </p:sp>
      <p:sp>
        <p:nvSpPr>
          <p:cNvPr id="7" name="Footer Placeholder 6"/>
          <p:cNvSpPr>
            <a:spLocks noGrp="1"/>
          </p:cNvSpPr>
          <p:nvPr>
            <p:ph type="ftr" sz="quarter" idx="11"/>
          </p:nvPr>
        </p:nvSpPr>
        <p:spPr/>
        <p:txBody>
          <a:bodyPr/>
          <a:lstStyle/>
          <a:p>
            <a:r>
              <a:rPr lang="en-US" smtClean="0"/>
              <a:t>What is hadoop?</a:t>
            </a:r>
            <a:endParaRPr lang="en-US" dirty="0"/>
          </a:p>
        </p:txBody>
      </p:sp>
      <p:sp>
        <p:nvSpPr>
          <p:cNvPr id="8" name="Slide Number Placeholder 7"/>
          <p:cNvSpPr>
            <a:spLocks noGrp="1"/>
          </p:cNvSpPr>
          <p:nvPr>
            <p:ph type="sldNum" sz="quarter" idx="12"/>
          </p:nvPr>
        </p:nvSpPr>
        <p:spPr/>
        <p:txBody>
          <a:bodyPr/>
          <a:lstStyle/>
          <a:p>
            <a:fld id="{4CE482DC-2269-4F26-9D2A-7E44B1A4CD85}" type="slidenum">
              <a:rPr lang="en-US" smtClean="0"/>
              <a:t>20</a:t>
            </a:fld>
            <a:endParaRPr lang="en-US" dirty="0"/>
          </a:p>
        </p:txBody>
      </p:sp>
    </p:spTree>
    <p:extLst>
      <p:ext uri="{BB962C8B-B14F-4D97-AF65-F5344CB8AC3E}">
        <p14:creationId xmlns:p14="http://schemas.microsoft.com/office/powerpoint/2010/main" val="20042790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Hadoop</a:t>
            </a:r>
            <a:r>
              <a:rPr lang="en-US" dirty="0" smtClean="0"/>
              <a:t> amazing name!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64037" y="1864233"/>
            <a:ext cx="3671668" cy="3986784"/>
          </a:xfrm>
        </p:spPr>
      </p:pic>
      <p:sp>
        <p:nvSpPr>
          <p:cNvPr id="3" name="Date Placeholder 2"/>
          <p:cNvSpPr>
            <a:spLocks noGrp="1"/>
          </p:cNvSpPr>
          <p:nvPr>
            <p:ph type="dt" sz="half" idx="10"/>
          </p:nvPr>
        </p:nvSpPr>
        <p:spPr/>
        <p:txBody>
          <a:bodyPr/>
          <a:lstStyle/>
          <a:p>
            <a:r>
              <a:rPr lang="en-US" smtClean="0"/>
              <a:t>IUT comp. department</a:t>
            </a:r>
            <a:endParaRPr lang="en-US" dirty="0"/>
          </a:p>
        </p:txBody>
      </p:sp>
      <p:sp>
        <p:nvSpPr>
          <p:cNvPr id="5" name="Footer Placeholder 4"/>
          <p:cNvSpPr>
            <a:spLocks noGrp="1"/>
          </p:cNvSpPr>
          <p:nvPr>
            <p:ph type="ftr" sz="quarter" idx="11"/>
          </p:nvPr>
        </p:nvSpPr>
        <p:spPr/>
        <p:txBody>
          <a:bodyPr/>
          <a:lstStyle/>
          <a:p>
            <a:r>
              <a:rPr lang="en-US" smtClean="0"/>
              <a:t>What is hadoop?</a:t>
            </a:r>
            <a:endParaRPr lang="en-US" dirty="0"/>
          </a:p>
        </p:txBody>
      </p:sp>
      <p:sp>
        <p:nvSpPr>
          <p:cNvPr id="6" name="Slide Number Placeholder 5"/>
          <p:cNvSpPr>
            <a:spLocks noGrp="1"/>
          </p:cNvSpPr>
          <p:nvPr>
            <p:ph type="sldNum" sz="quarter" idx="12"/>
          </p:nvPr>
        </p:nvSpPr>
        <p:spPr/>
        <p:txBody>
          <a:bodyPr/>
          <a:lstStyle/>
          <a:p>
            <a:fld id="{4CE482DC-2269-4F26-9D2A-7E44B1A4CD85}" type="slidenum">
              <a:rPr lang="en-US" smtClean="0"/>
              <a:t>21</a:t>
            </a:fld>
            <a:endParaRPr lang="en-US" dirty="0"/>
          </a:p>
        </p:txBody>
      </p:sp>
    </p:spTree>
    <p:extLst>
      <p:ext uri="{BB962C8B-B14F-4D97-AF65-F5344CB8AC3E}">
        <p14:creationId xmlns:p14="http://schemas.microsoft.com/office/powerpoint/2010/main" val="28619782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Hadoop</a:t>
            </a:r>
            <a:r>
              <a:rPr lang="en-US" dirty="0" smtClean="0"/>
              <a:t> Ecosystem!</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40038" y="2190750"/>
            <a:ext cx="6572250" cy="3333750"/>
          </a:xfrm>
        </p:spPr>
      </p:pic>
      <p:sp>
        <p:nvSpPr>
          <p:cNvPr id="4" name="Date Placeholder 3"/>
          <p:cNvSpPr>
            <a:spLocks noGrp="1"/>
          </p:cNvSpPr>
          <p:nvPr>
            <p:ph type="dt" sz="half" idx="10"/>
          </p:nvPr>
        </p:nvSpPr>
        <p:spPr/>
        <p:txBody>
          <a:bodyPr/>
          <a:lstStyle/>
          <a:p>
            <a:r>
              <a:rPr lang="en-US" dirty="0"/>
              <a:t>IUT </a:t>
            </a:r>
            <a:r>
              <a:rPr lang="en-US" dirty="0" err="1"/>
              <a:t>Elec</a:t>
            </a:r>
            <a:r>
              <a:rPr lang="en-US" dirty="0"/>
              <a:t>- comp. department</a:t>
            </a:r>
          </a:p>
        </p:txBody>
      </p:sp>
      <p:sp>
        <p:nvSpPr>
          <p:cNvPr id="5" name="Footer Placeholder 4"/>
          <p:cNvSpPr>
            <a:spLocks noGrp="1"/>
          </p:cNvSpPr>
          <p:nvPr>
            <p:ph type="ftr" sz="quarter" idx="11"/>
          </p:nvPr>
        </p:nvSpPr>
        <p:spPr/>
        <p:txBody>
          <a:bodyPr/>
          <a:lstStyle/>
          <a:p>
            <a:r>
              <a:rPr lang="en-US" smtClean="0"/>
              <a:t>What is hadoop?</a:t>
            </a:r>
            <a:endParaRPr lang="en-US" dirty="0"/>
          </a:p>
        </p:txBody>
      </p:sp>
      <p:sp>
        <p:nvSpPr>
          <p:cNvPr id="6" name="Slide Number Placeholder 5"/>
          <p:cNvSpPr>
            <a:spLocks noGrp="1"/>
          </p:cNvSpPr>
          <p:nvPr>
            <p:ph type="sldNum" sz="quarter" idx="12"/>
          </p:nvPr>
        </p:nvSpPr>
        <p:spPr/>
        <p:txBody>
          <a:bodyPr/>
          <a:lstStyle/>
          <a:p>
            <a:fld id="{4CE482DC-2269-4F26-9D2A-7E44B1A4CD85}" type="slidenum">
              <a:rPr lang="en-US" smtClean="0"/>
              <a:t>22</a:t>
            </a:fld>
            <a:endParaRPr lang="en-US" dirty="0"/>
          </a:p>
        </p:txBody>
      </p:sp>
      <p:sp>
        <p:nvSpPr>
          <p:cNvPr id="3" name="Flowchart: Process 2"/>
          <p:cNvSpPr/>
          <p:nvPr/>
        </p:nvSpPr>
        <p:spPr>
          <a:xfrm>
            <a:off x="5486583" y="3291840"/>
            <a:ext cx="1279159" cy="703385"/>
          </a:xfrm>
          <a:prstGeom prst="flowChartProcess">
            <a:avLst/>
          </a:prstGeom>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t>Scaloop</a:t>
            </a:r>
            <a:endParaRPr lang="en-US" sz="3600" dirty="0" smtClean="0"/>
          </a:p>
          <a:p>
            <a:pPr algn="ctr"/>
            <a:endParaRPr lang="en-US" dirty="0"/>
          </a:p>
        </p:txBody>
      </p:sp>
    </p:spTree>
    <p:extLst>
      <p:ext uri="{BB962C8B-B14F-4D97-AF65-F5344CB8AC3E}">
        <p14:creationId xmlns:p14="http://schemas.microsoft.com/office/powerpoint/2010/main" val="3988002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Hadoop</a:t>
            </a:r>
            <a:r>
              <a:rPr lang="en-US" dirty="0" smtClean="0"/>
              <a:t> core</a:t>
            </a:r>
            <a:endParaRPr lang="en-US" dirty="0"/>
          </a:p>
        </p:txBody>
      </p:sp>
      <p:sp>
        <p:nvSpPr>
          <p:cNvPr id="4" name="AutoShape 9"/>
          <p:cNvSpPr>
            <a:spLocks noGrp="1"/>
          </p:cNvSpPr>
          <p:nvPr>
            <p:ph idx="1"/>
          </p:nvPr>
        </p:nvSpPr>
        <p:spPr bwMode="auto">
          <a:xfrm>
            <a:off x="4747846" y="2647593"/>
            <a:ext cx="2757268" cy="1122549"/>
          </a:xfrm>
          <a:prstGeom prst="roundRect">
            <a:avLst>
              <a:gd name="adj" fmla="val 25000"/>
            </a:avLst>
          </a:prstGeom>
          <a:gradFill rotWithShape="0">
            <a:gsLst>
              <a:gs pos="0">
                <a:srgbClr val="1D70AE"/>
              </a:gs>
              <a:gs pos="100000">
                <a:srgbClr val="114267"/>
              </a:gs>
            </a:gsLst>
            <a:lin ang="5400000" scaled="1"/>
          </a:gradFill>
          <a:ln w="25400" cap="flat">
            <a:solidFill>
              <a:schemeClr val="tx1"/>
            </a:solidFill>
            <a:prstDash val="solid"/>
            <a:miter lim="800000"/>
            <a:headEnd type="none" w="med" len="med"/>
            <a:tailEnd type="none" w="med" len="med"/>
          </a:ln>
        </p:spPr>
        <p:txBody>
          <a:bodyPr lIns="0" tIns="0" rIns="0" bIns="0" anchor="ctr"/>
          <a:lstStyle/>
          <a:p>
            <a:pPr algn="ctr"/>
            <a:r>
              <a:rPr lang="en-US" altLang="zh-TW" sz="3600" dirty="0" err="1">
                <a:solidFill>
                  <a:srgbClr val="FFFFFF"/>
                </a:solidFill>
                <a:latin typeface="Arial" charset="0"/>
                <a:ea typeface="新細明體" charset="-120"/>
                <a:cs typeface="Arial" charset="0"/>
                <a:sym typeface="Arial" charset="0"/>
              </a:rPr>
              <a:t>MapReduce</a:t>
            </a:r>
            <a:endParaRPr lang="en-US" altLang="zh-TW" sz="3600" dirty="0">
              <a:solidFill>
                <a:srgbClr val="FFFFFF"/>
              </a:solidFill>
              <a:latin typeface="Arial" charset="0"/>
              <a:ea typeface="新細明體" charset="-120"/>
              <a:cs typeface="Arial" charset="0"/>
              <a:sym typeface="Arial" charset="0"/>
            </a:endParaRPr>
          </a:p>
        </p:txBody>
      </p:sp>
      <p:sp>
        <p:nvSpPr>
          <p:cNvPr id="5" name="AutoShape 8"/>
          <p:cNvSpPr>
            <a:spLocks/>
          </p:cNvSpPr>
          <p:nvPr/>
        </p:nvSpPr>
        <p:spPr bwMode="auto">
          <a:xfrm>
            <a:off x="4747846" y="3981157"/>
            <a:ext cx="2757268" cy="1080218"/>
          </a:xfrm>
          <a:prstGeom prst="roundRect">
            <a:avLst>
              <a:gd name="adj" fmla="val 25000"/>
            </a:avLst>
          </a:prstGeom>
          <a:gradFill rotWithShape="0">
            <a:gsLst>
              <a:gs pos="0">
                <a:srgbClr val="1D70AE"/>
              </a:gs>
              <a:gs pos="100000">
                <a:srgbClr val="114267"/>
              </a:gs>
            </a:gsLst>
            <a:lin ang="5400000" scaled="1"/>
          </a:gradFill>
          <a:ln w="25400" cap="flat">
            <a:solidFill>
              <a:schemeClr val="tx1"/>
            </a:solidFill>
            <a:prstDash val="solid"/>
            <a:miter lim="800000"/>
            <a:headEnd type="none" w="med" len="med"/>
            <a:tailEnd type="none" w="med" len="med"/>
          </a:ln>
        </p:spPr>
        <p:txBody>
          <a:bodyPr lIns="0" tIns="0" rIns="0" bIns="0" anchor="ctr"/>
          <a:lstStyle/>
          <a:p>
            <a:pPr algn="ctr"/>
            <a:r>
              <a:rPr lang="en-US" altLang="zh-TW" sz="3600" dirty="0">
                <a:solidFill>
                  <a:srgbClr val="FFFFFF"/>
                </a:solidFill>
                <a:latin typeface="Arial" charset="0"/>
                <a:ea typeface="新細明體" charset="-120"/>
                <a:cs typeface="Arial" charset="0"/>
                <a:sym typeface="Arial" charset="0"/>
              </a:rPr>
              <a:t>HDFS</a:t>
            </a:r>
          </a:p>
        </p:txBody>
      </p:sp>
      <p:sp>
        <p:nvSpPr>
          <p:cNvPr id="3" name="Date Placeholder 2"/>
          <p:cNvSpPr>
            <a:spLocks noGrp="1"/>
          </p:cNvSpPr>
          <p:nvPr>
            <p:ph type="dt" sz="half" idx="10"/>
          </p:nvPr>
        </p:nvSpPr>
        <p:spPr/>
        <p:txBody>
          <a:bodyPr/>
          <a:lstStyle/>
          <a:p>
            <a:r>
              <a:rPr lang="en-US" dirty="0"/>
              <a:t>IUT </a:t>
            </a:r>
            <a:r>
              <a:rPr lang="en-US" dirty="0" err="1"/>
              <a:t>Elec</a:t>
            </a:r>
            <a:r>
              <a:rPr lang="en-US" dirty="0"/>
              <a:t>- comp. department</a:t>
            </a:r>
          </a:p>
        </p:txBody>
      </p:sp>
      <p:sp>
        <p:nvSpPr>
          <p:cNvPr id="6" name="Footer Placeholder 5"/>
          <p:cNvSpPr>
            <a:spLocks noGrp="1"/>
          </p:cNvSpPr>
          <p:nvPr>
            <p:ph type="ftr" sz="quarter" idx="11"/>
          </p:nvPr>
        </p:nvSpPr>
        <p:spPr/>
        <p:txBody>
          <a:bodyPr/>
          <a:lstStyle/>
          <a:p>
            <a:r>
              <a:rPr lang="en-US" smtClean="0"/>
              <a:t>What is hadoop?</a:t>
            </a:r>
            <a:endParaRPr lang="en-US" dirty="0"/>
          </a:p>
        </p:txBody>
      </p:sp>
      <p:sp>
        <p:nvSpPr>
          <p:cNvPr id="7" name="Slide Number Placeholder 6"/>
          <p:cNvSpPr>
            <a:spLocks noGrp="1"/>
          </p:cNvSpPr>
          <p:nvPr>
            <p:ph type="sldNum" sz="quarter" idx="12"/>
          </p:nvPr>
        </p:nvSpPr>
        <p:spPr/>
        <p:txBody>
          <a:bodyPr/>
          <a:lstStyle/>
          <a:p>
            <a:fld id="{4CE482DC-2269-4F26-9D2A-7E44B1A4CD85}" type="slidenum">
              <a:rPr lang="en-US" smtClean="0"/>
              <a:t>23</a:t>
            </a:fld>
            <a:endParaRPr lang="en-US" dirty="0"/>
          </a:p>
        </p:txBody>
      </p:sp>
    </p:spTree>
    <p:extLst>
      <p:ext uri="{BB962C8B-B14F-4D97-AF65-F5344CB8AC3E}">
        <p14:creationId xmlns:p14="http://schemas.microsoft.com/office/powerpoint/2010/main" val="38190029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Hadoop</a:t>
            </a:r>
            <a:r>
              <a:rPr lang="en-US" dirty="0" smtClean="0"/>
              <a:t> core</a:t>
            </a:r>
            <a:endParaRPr lang="en-US" dirty="0"/>
          </a:p>
        </p:txBody>
      </p:sp>
      <p:sp>
        <p:nvSpPr>
          <p:cNvPr id="4" name="AutoShape 9"/>
          <p:cNvSpPr>
            <a:spLocks noGrp="1"/>
          </p:cNvSpPr>
          <p:nvPr>
            <p:ph idx="1"/>
          </p:nvPr>
        </p:nvSpPr>
        <p:spPr bwMode="auto">
          <a:xfrm>
            <a:off x="4747846" y="2647593"/>
            <a:ext cx="2757268" cy="1122549"/>
          </a:xfrm>
          <a:prstGeom prst="roundRect">
            <a:avLst>
              <a:gd name="adj" fmla="val 25000"/>
            </a:avLst>
          </a:prstGeom>
          <a:gradFill rotWithShape="0">
            <a:gsLst>
              <a:gs pos="0">
                <a:srgbClr val="1D70AE"/>
              </a:gs>
              <a:gs pos="100000">
                <a:srgbClr val="114267"/>
              </a:gs>
            </a:gsLst>
            <a:lin ang="5400000" scaled="1"/>
          </a:gradFill>
          <a:ln w="25400" cap="flat">
            <a:solidFill>
              <a:schemeClr val="tx1"/>
            </a:solidFill>
            <a:prstDash val="solid"/>
            <a:miter lim="800000"/>
            <a:headEnd type="none" w="med" len="med"/>
            <a:tailEnd type="none" w="med" len="med"/>
          </a:ln>
        </p:spPr>
        <p:txBody>
          <a:bodyPr lIns="0" tIns="0" rIns="0" bIns="0" anchor="ctr"/>
          <a:lstStyle/>
          <a:p>
            <a:pPr algn="ctr"/>
            <a:r>
              <a:rPr lang="en-US" altLang="zh-TW" sz="3600" dirty="0" err="1">
                <a:solidFill>
                  <a:srgbClr val="FFFFFF"/>
                </a:solidFill>
                <a:latin typeface="Arial" charset="0"/>
                <a:ea typeface="新細明體" charset="-120"/>
                <a:cs typeface="Arial" charset="0"/>
                <a:sym typeface="Arial" charset="0"/>
              </a:rPr>
              <a:t>MapReduce</a:t>
            </a:r>
            <a:endParaRPr lang="en-US" altLang="zh-TW" sz="3600" dirty="0">
              <a:solidFill>
                <a:srgbClr val="FFFFFF"/>
              </a:solidFill>
              <a:latin typeface="Arial" charset="0"/>
              <a:ea typeface="新細明體" charset="-120"/>
              <a:cs typeface="Arial" charset="0"/>
              <a:sym typeface="Arial" charset="0"/>
            </a:endParaRPr>
          </a:p>
        </p:txBody>
      </p:sp>
      <p:sp>
        <p:nvSpPr>
          <p:cNvPr id="5" name="AutoShape 8"/>
          <p:cNvSpPr>
            <a:spLocks/>
          </p:cNvSpPr>
          <p:nvPr/>
        </p:nvSpPr>
        <p:spPr bwMode="auto">
          <a:xfrm>
            <a:off x="4747846" y="3981157"/>
            <a:ext cx="2757268" cy="1080218"/>
          </a:xfrm>
          <a:prstGeom prst="roundRect">
            <a:avLst>
              <a:gd name="adj" fmla="val 25000"/>
            </a:avLst>
          </a:prstGeom>
          <a:gradFill rotWithShape="0">
            <a:gsLst>
              <a:gs pos="0">
                <a:srgbClr val="1D70AE"/>
              </a:gs>
              <a:gs pos="100000">
                <a:srgbClr val="114267"/>
              </a:gs>
            </a:gsLst>
            <a:lin ang="5400000" scaled="1"/>
          </a:gradFill>
          <a:ln w="25400" cap="flat">
            <a:solidFill>
              <a:schemeClr val="tx1"/>
            </a:solidFill>
            <a:prstDash val="solid"/>
            <a:miter lim="800000"/>
            <a:headEnd type="none" w="med" len="med"/>
            <a:tailEnd type="none" w="med" len="med"/>
          </a:ln>
        </p:spPr>
        <p:txBody>
          <a:bodyPr lIns="0" tIns="0" rIns="0" bIns="0" anchor="ctr"/>
          <a:lstStyle/>
          <a:p>
            <a:pPr algn="ctr"/>
            <a:r>
              <a:rPr lang="en-US" altLang="zh-TW" sz="3600" dirty="0">
                <a:solidFill>
                  <a:srgbClr val="FFFFFF"/>
                </a:solidFill>
                <a:latin typeface="Arial" charset="0"/>
                <a:ea typeface="新細明體" charset="-120"/>
                <a:cs typeface="Arial" charset="0"/>
                <a:sym typeface="Arial" charset="0"/>
              </a:rPr>
              <a:t>HDFS</a:t>
            </a:r>
          </a:p>
        </p:txBody>
      </p:sp>
      <p:sp>
        <p:nvSpPr>
          <p:cNvPr id="3" name="Oval 2"/>
          <p:cNvSpPr/>
          <p:nvPr/>
        </p:nvSpPr>
        <p:spPr>
          <a:xfrm>
            <a:off x="3756074" y="2110154"/>
            <a:ext cx="4740812" cy="374200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2532185" y="3770142"/>
            <a:ext cx="1223889" cy="576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rot="10800000">
            <a:off x="8532054" y="3770142"/>
            <a:ext cx="1188721" cy="5556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183639" y="3694036"/>
            <a:ext cx="1177887" cy="707886"/>
          </a:xfrm>
          <a:prstGeom prst="rect">
            <a:avLst/>
          </a:prstGeom>
          <a:noFill/>
        </p:spPr>
        <p:txBody>
          <a:bodyPr wrap="none" rtlCol="0">
            <a:spAutoFit/>
          </a:bodyPr>
          <a:lstStyle/>
          <a:p>
            <a:r>
              <a:rPr lang="en-US" sz="4000" dirty="0" smtClean="0"/>
              <a:t>JAVA</a:t>
            </a:r>
            <a:endParaRPr lang="en-US" sz="4000" dirty="0"/>
          </a:p>
        </p:txBody>
      </p:sp>
      <p:sp>
        <p:nvSpPr>
          <p:cNvPr id="9" name="TextBox 8"/>
          <p:cNvSpPr txBox="1"/>
          <p:nvPr/>
        </p:nvSpPr>
        <p:spPr>
          <a:xfrm>
            <a:off x="9891434" y="3704586"/>
            <a:ext cx="1177887" cy="707886"/>
          </a:xfrm>
          <a:prstGeom prst="rect">
            <a:avLst/>
          </a:prstGeom>
          <a:noFill/>
        </p:spPr>
        <p:txBody>
          <a:bodyPr wrap="none" rtlCol="0">
            <a:spAutoFit/>
          </a:bodyPr>
          <a:lstStyle/>
          <a:p>
            <a:r>
              <a:rPr lang="en-US" sz="4000" dirty="0" smtClean="0"/>
              <a:t>JAVA</a:t>
            </a:r>
            <a:endParaRPr lang="en-US" sz="4000" dirty="0"/>
          </a:p>
        </p:txBody>
      </p:sp>
      <p:sp>
        <p:nvSpPr>
          <p:cNvPr id="10" name="Date Placeholder 9"/>
          <p:cNvSpPr>
            <a:spLocks noGrp="1"/>
          </p:cNvSpPr>
          <p:nvPr>
            <p:ph type="dt" sz="half" idx="10"/>
          </p:nvPr>
        </p:nvSpPr>
        <p:spPr/>
        <p:txBody>
          <a:bodyPr/>
          <a:lstStyle/>
          <a:p>
            <a:r>
              <a:rPr lang="en-US" dirty="0"/>
              <a:t>IUT </a:t>
            </a:r>
            <a:r>
              <a:rPr lang="en-US" dirty="0" err="1"/>
              <a:t>Elec</a:t>
            </a:r>
            <a:r>
              <a:rPr lang="en-US" dirty="0"/>
              <a:t>- comp. department</a:t>
            </a:r>
          </a:p>
        </p:txBody>
      </p:sp>
      <p:sp>
        <p:nvSpPr>
          <p:cNvPr id="11" name="Footer Placeholder 10"/>
          <p:cNvSpPr>
            <a:spLocks noGrp="1"/>
          </p:cNvSpPr>
          <p:nvPr>
            <p:ph type="ftr" sz="quarter" idx="11"/>
          </p:nvPr>
        </p:nvSpPr>
        <p:spPr/>
        <p:txBody>
          <a:bodyPr/>
          <a:lstStyle/>
          <a:p>
            <a:r>
              <a:rPr lang="en-US" smtClean="0"/>
              <a:t>What is hadoop?</a:t>
            </a:r>
            <a:endParaRPr lang="en-US" dirty="0"/>
          </a:p>
        </p:txBody>
      </p:sp>
      <p:sp>
        <p:nvSpPr>
          <p:cNvPr id="12" name="Slide Number Placeholder 11"/>
          <p:cNvSpPr>
            <a:spLocks noGrp="1"/>
          </p:cNvSpPr>
          <p:nvPr>
            <p:ph type="sldNum" sz="quarter" idx="12"/>
          </p:nvPr>
        </p:nvSpPr>
        <p:spPr/>
        <p:txBody>
          <a:bodyPr/>
          <a:lstStyle/>
          <a:p>
            <a:fld id="{4CE482DC-2269-4F26-9D2A-7E44B1A4CD85}" type="slidenum">
              <a:rPr lang="en-US" smtClean="0"/>
              <a:t>24</a:t>
            </a:fld>
            <a:endParaRPr lang="en-US" dirty="0"/>
          </a:p>
        </p:txBody>
      </p:sp>
    </p:spTree>
    <p:extLst>
      <p:ext uri="{BB962C8B-B14F-4D97-AF65-F5344CB8AC3E}">
        <p14:creationId xmlns:p14="http://schemas.microsoft.com/office/powerpoint/2010/main" val="11500274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HDFS?</a:t>
            </a:r>
            <a:endParaRPr lang="en-US" dirty="0"/>
          </a:p>
        </p:txBody>
      </p:sp>
      <p:sp>
        <p:nvSpPr>
          <p:cNvPr id="4" name="Rectangle 8"/>
          <p:cNvSpPr>
            <a:spLocks noGrp="1" noChangeArrowheads="1"/>
          </p:cNvSpPr>
          <p:nvPr>
            <p:ph idx="1"/>
          </p:nvPr>
        </p:nvSpPr>
        <p:spPr>
          <a:ln/>
        </p:spPr>
        <p:txBody>
          <a:bodyPr/>
          <a:lstStyle/>
          <a:p>
            <a:pPr>
              <a:buFont typeface="Arial" panose="020B0604020202020204" pitchFamily="34" charset="0"/>
              <a:buChar char="•"/>
            </a:pPr>
            <a:r>
              <a:rPr lang="en-US" altLang="zh-TW" dirty="0" err="1">
                <a:solidFill>
                  <a:schemeClr val="tx1"/>
                </a:solidFill>
                <a:ea typeface="新細明體" charset="-120"/>
              </a:rPr>
              <a:t>Hadoop</a:t>
            </a:r>
            <a:r>
              <a:rPr lang="en-US" altLang="zh-TW" dirty="0">
                <a:solidFill>
                  <a:schemeClr val="tx1"/>
                </a:solidFill>
                <a:ea typeface="新細明體" charset="-120"/>
              </a:rPr>
              <a:t> Distributed File System</a:t>
            </a:r>
          </a:p>
          <a:p>
            <a:pPr>
              <a:buFont typeface="Arial" panose="020B0604020202020204" pitchFamily="34" charset="0"/>
              <a:buChar char="•"/>
            </a:pPr>
            <a:r>
              <a:rPr lang="en-US" altLang="zh-TW" dirty="0">
                <a:solidFill>
                  <a:schemeClr val="tx1"/>
                </a:solidFill>
                <a:ea typeface="新細明體" charset="-120"/>
              </a:rPr>
              <a:t>Redundancy</a:t>
            </a:r>
          </a:p>
          <a:p>
            <a:pPr>
              <a:buFont typeface="Arial" panose="020B0604020202020204" pitchFamily="34" charset="0"/>
              <a:buChar char="•"/>
            </a:pPr>
            <a:r>
              <a:rPr lang="en-US" altLang="zh-TW" dirty="0">
                <a:solidFill>
                  <a:schemeClr val="tx1"/>
                </a:solidFill>
                <a:ea typeface="新細明體" charset="-120"/>
              </a:rPr>
              <a:t>Fault Tolerant</a:t>
            </a:r>
          </a:p>
          <a:p>
            <a:pPr>
              <a:buFont typeface="Arial" panose="020B0604020202020204" pitchFamily="34" charset="0"/>
              <a:buChar char="•"/>
            </a:pPr>
            <a:r>
              <a:rPr lang="en-US" altLang="zh-TW" dirty="0">
                <a:solidFill>
                  <a:schemeClr val="tx1"/>
                </a:solidFill>
                <a:ea typeface="新細明體" charset="-120"/>
              </a:rPr>
              <a:t>Scalable</a:t>
            </a:r>
          </a:p>
          <a:p>
            <a:pPr>
              <a:buFont typeface="Arial" panose="020B0604020202020204" pitchFamily="34" charset="0"/>
              <a:buChar char="•"/>
            </a:pPr>
            <a:r>
              <a:rPr lang="en-US" altLang="zh-TW" dirty="0">
                <a:solidFill>
                  <a:schemeClr val="tx1"/>
                </a:solidFill>
                <a:ea typeface="新細明體" charset="-120"/>
              </a:rPr>
              <a:t>Self Healing</a:t>
            </a:r>
          </a:p>
          <a:p>
            <a:pPr>
              <a:buFont typeface="Arial" panose="020B0604020202020204" pitchFamily="34" charset="0"/>
              <a:buChar char="•"/>
            </a:pPr>
            <a:r>
              <a:rPr lang="en-US" altLang="zh-TW" dirty="0">
                <a:solidFill>
                  <a:schemeClr val="tx1"/>
                </a:solidFill>
                <a:ea typeface="新細明體" charset="-120"/>
              </a:rPr>
              <a:t>Write Once, Read Many Times</a:t>
            </a:r>
          </a:p>
          <a:p>
            <a:pPr>
              <a:buFont typeface="Arial" panose="020B0604020202020204" pitchFamily="34" charset="0"/>
              <a:buChar char="•"/>
            </a:pPr>
            <a:r>
              <a:rPr lang="en-US" altLang="zh-TW" dirty="0">
                <a:solidFill>
                  <a:schemeClr val="tx1"/>
                </a:solidFill>
                <a:ea typeface="新細明體" charset="-120"/>
              </a:rPr>
              <a:t>Java API</a:t>
            </a:r>
          </a:p>
          <a:p>
            <a:pPr>
              <a:buFont typeface="Arial" panose="020B0604020202020204" pitchFamily="34" charset="0"/>
              <a:buChar char="•"/>
            </a:pPr>
            <a:r>
              <a:rPr lang="en-US" altLang="zh-TW" dirty="0">
                <a:solidFill>
                  <a:schemeClr val="tx1"/>
                </a:solidFill>
                <a:ea typeface="新細明體" charset="-120"/>
              </a:rPr>
              <a:t>Command Line Tool</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7401" y="1845734"/>
            <a:ext cx="5458279" cy="4473526"/>
          </a:xfrm>
          <a:prstGeom prst="rect">
            <a:avLst/>
          </a:prstGeom>
        </p:spPr>
      </p:pic>
      <p:sp>
        <p:nvSpPr>
          <p:cNvPr id="3" name="Date Placeholder 2"/>
          <p:cNvSpPr>
            <a:spLocks noGrp="1"/>
          </p:cNvSpPr>
          <p:nvPr>
            <p:ph type="dt" sz="half" idx="10"/>
          </p:nvPr>
        </p:nvSpPr>
        <p:spPr/>
        <p:txBody>
          <a:bodyPr/>
          <a:lstStyle/>
          <a:p>
            <a:r>
              <a:rPr lang="en-US" smtClean="0"/>
              <a:t>IUT comp. department</a:t>
            </a:r>
            <a:endParaRPr lang="en-US" dirty="0"/>
          </a:p>
        </p:txBody>
      </p:sp>
      <p:sp>
        <p:nvSpPr>
          <p:cNvPr id="5" name="Footer Placeholder 4"/>
          <p:cNvSpPr>
            <a:spLocks noGrp="1"/>
          </p:cNvSpPr>
          <p:nvPr>
            <p:ph type="ftr" sz="quarter" idx="11"/>
          </p:nvPr>
        </p:nvSpPr>
        <p:spPr/>
        <p:txBody>
          <a:bodyPr/>
          <a:lstStyle/>
          <a:p>
            <a:r>
              <a:rPr lang="en-US" smtClean="0"/>
              <a:t>What is hadoop?</a:t>
            </a:r>
            <a:endParaRPr lang="en-US" dirty="0"/>
          </a:p>
        </p:txBody>
      </p:sp>
      <p:sp>
        <p:nvSpPr>
          <p:cNvPr id="7" name="Slide Number Placeholder 6"/>
          <p:cNvSpPr>
            <a:spLocks noGrp="1"/>
          </p:cNvSpPr>
          <p:nvPr>
            <p:ph type="sldNum" sz="quarter" idx="12"/>
          </p:nvPr>
        </p:nvSpPr>
        <p:spPr/>
        <p:txBody>
          <a:bodyPr/>
          <a:lstStyle/>
          <a:p>
            <a:fld id="{4CE482DC-2269-4F26-9D2A-7E44B1A4CD85}" type="slidenum">
              <a:rPr lang="en-US" smtClean="0"/>
              <a:t>25</a:t>
            </a:fld>
            <a:endParaRPr lang="en-US" dirty="0"/>
          </a:p>
        </p:txBody>
      </p:sp>
    </p:spTree>
    <p:extLst>
      <p:ext uri="{BB962C8B-B14F-4D97-AF65-F5344CB8AC3E}">
        <p14:creationId xmlns:p14="http://schemas.microsoft.com/office/powerpoint/2010/main" val="17781349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Reduce</a:t>
            </a:r>
            <a:endParaRPr lang="en-US" dirty="0"/>
          </a:p>
        </p:txBody>
      </p:sp>
      <p:sp>
        <p:nvSpPr>
          <p:cNvPr id="3" name="Content Placeholder 2"/>
          <p:cNvSpPr>
            <a:spLocks noGrp="1"/>
          </p:cNvSpPr>
          <p:nvPr>
            <p:ph idx="1"/>
          </p:nvPr>
        </p:nvSpPr>
        <p:spPr/>
        <p:txBody>
          <a:bodyPr>
            <a:normAutofit/>
          </a:bodyPr>
          <a:lstStyle/>
          <a:p>
            <a:pPr marL="0" indent="0">
              <a:buNone/>
            </a:pPr>
            <a:endParaRPr lang="en-US" sz="2800" dirty="0"/>
          </a:p>
          <a:p>
            <a:pPr marL="0" indent="0">
              <a:buNone/>
            </a:pPr>
            <a:endParaRPr lang="en-US" sz="2800" dirty="0"/>
          </a:p>
          <a:p>
            <a:pPr marL="0" indent="0">
              <a:buNone/>
            </a:pPr>
            <a:endParaRPr lang="en-US" sz="2800" dirty="0" smtClean="0"/>
          </a:p>
          <a:p>
            <a:pPr>
              <a:buFont typeface="Wingdings" panose="05000000000000000000" pitchFamily="2" charset="2"/>
              <a:buChar char="Ø"/>
            </a:pPr>
            <a:r>
              <a:rPr lang="en-US" sz="2800" dirty="0" smtClean="0"/>
              <a:t>Is a framework for performing high performance distributed data processing using the divide and aggregate programming paradigm.</a:t>
            </a:r>
            <a:endParaRPr lang="en-US" sz="2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1458" y="1962638"/>
            <a:ext cx="4064000" cy="1244600"/>
          </a:xfrm>
          <a:prstGeom prst="rect">
            <a:avLst/>
          </a:prstGeom>
        </p:spPr>
      </p:pic>
      <p:sp>
        <p:nvSpPr>
          <p:cNvPr id="5" name="Date Placeholder 4"/>
          <p:cNvSpPr>
            <a:spLocks noGrp="1"/>
          </p:cNvSpPr>
          <p:nvPr>
            <p:ph type="dt" sz="half" idx="10"/>
          </p:nvPr>
        </p:nvSpPr>
        <p:spPr/>
        <p:txBody>
          <a:bodyPr/>
          <a:lstStyle/>
          <a:p>
            <a:r>
              <a:rPr lang="en-US" dirty="0"/>
              <a:t>IUT </a:t>
            </a:r>
            <a:r>
              <a:rPr lang="en-US" dirty="0" err="1"/>
              <a:t>Elec</a:t>
            </a:r>
            <a:r>
              <a:rPr lang="en-US" dirty="0"/>
              <a:t>- comp. department</a:t>
            </a:r>
          </a:p>
        </p:txBody>
      </p:sp>
      <p:sp>
        <p:nvSpPr>
          <p:cNvPr id="6" name="Footer Placeholder 5"/>
          <p:cNvSpPr>
            <a:spLocks noGrp="1"/>
          </p:cNvSpPr>
          <p:nvPr>
            <p:ph type="ftr" sz="quarter" idx="11"/>
          </p:nvPr>
        </p:nvSpPr>
        <p:spPr/>
        <p:txBody>
          <a:bodyPr/>
          <a:lstStyle/>
          <a:p>
            <a:r>
              <a:rPr lang="en-US" smtClean="0"/>
              <a:t>What is hadoop?</a:t>
            </a:r>
            <a:endParaRPr lang="en-US" dirty="0"/>
          </a:p>
        </p:txBody>
      </p:sp>
      <p:sp>
        <p:nvSpPr>
          <p:cNvPr id="7" name="Slide Number Placeholder 6"/>
          <p:cNvSpPr>
            <a:spLocks noGrp="1"/>
          </p:cNvSpPr>
          <p:nvPr>
            <p:ph type="sldNum" sz="quarter" idx="12"/>
          </p:nvPr>
        </p:nvSpPr>
        <p:spPr/>
        <p:txBody>
          <a:bodyPr/>
          <a:lstStyle/>
          <a:p>
            <a:fld id="{4CE482DC-2269-4F26-9D2A-7E44B1A4CD85}" type="slidenum">
              <a:rPr lang="en-US" smtClean="0"/>
              <a:t>26</a:t>
            </a:fld>
            <a:endParaRPr lang="en-US" dirty="0"/>
          </a:p>
        </p:txBody>
      </p:sp>
    </p:spTree>
    <p:extLst>
      <p:ext uri="{BB962C8B-B14F-4D97-AF65-F5344CB8AC3E}">
        <p14:creationId xmlns:p14="http://schemas.microsoft.com/office/powerpoint/2010/main" val="16574335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example</a:t>
            </a:r>
            <a:endParaRPr lang="en-US" dirty="0"/>
          </a:p>
        </p:txBody>
      </p:sp>
      <p:sp>
        <p:nvSpPr>
          <p:cNvPr id="4" name="Inhaltsplatzhalter 1"/>
          <p:cNvSpPr>
            <a:spLocks noGrp="1"/>
          </p:cNvSpPr>
          <p:nvPr>
            <p:ph idx="1"/>
          </p:nvPr>
        </p:nvSpPr>
        <p:spPr/>
        <p:txBody>
          <a:bodyPr>
            <a:normAutofit/>
          </a:bodyPr>
          <a:lstStyle/>
          <a:p>
            <a:pPr marL="0" indent="0" eaLnBrk="1" hangingPunct="1">
              <a:buFontTx/>
              <a:buNone/>
              <a:defRPr/>
            </a:pPr>
            <a:endParaRPr lang="en-GB" altLang="en-US" dirty="0"/>
          </a:p>
          <a:p>
            <a:pPr>
              <a:buFont typeface="Wingdings" panose="05000000000000000000" pitchFamily="2" charset="2"/>
              <a:buChar char="§"/>
              <a:defRPr/>
            </a:pPr>
            <a:r>
              <a:rPr lang="en-GB" altLang="en-US" dirty="0" smtClean="0">
                <a:solidFill>
                  <a:schemeClr val="tx1"/>
                </a:solidFill>
              </a:rPr>
              <a:t>Goal: count the number of books in the library.</a:t>
            </a:r>
          </a:p>
          <a:p>
            <a:pPr eaLnBrk="1" hangingPunct="1">
              <a:buFont typeface="Wingdings" panose="05000000000000000000" pitchFamily="2" charset="2"/>
              <a:buChar char="§"/>
              <a:defRPr/>
            </a:pPr>
            <a:r>
              <a:rPr lang="en-GB" altLang="en-US" dirty="0" smtClean="0">
                <a:solidFill>
                  <a:schemeClr val="tx1"/>
                </a:solidFill>
              </a:rPr>
              <a:t>Map: </a:t>
            </a:r>
            <a:br>
              <a:rPr lang="en-GB" altLang="en-US" dirty="0" smtClean="0">
                <a:solidFill>
                  <a:schemeClr val="tx1"/>
                </a:solidFill>
              </a:rPr>
            </a:br>
            <a:r>
              <a:rPr lang="en-GB" altLang="en-US" dirty="0" smtClean="0">
                <a:solidFill>
                  <a:schemeClr val="tx1"/>
                </a:solidFill>
              </a:rPr>
              <a:t>You count up shelf #1, I count up shelf #2</a:t>
            </a:r>
          </a:p>
          <a:p>
            <a:pPr marL="0" indent="0" eaLnBrk="1" hangingPunct="1">
              <a:buFontTx/>
              <a:buNone/>
              <a:defRPr/>
            </a:pPr>
            <a:r>
              <a:rPr lang="en-GB" altLang="en-US" dirty="0" smtClean="0">
                <a:solidFill>
                  <a:schemeClr val="tx1"/>
                </a:solidFill>
              </a:rPr>
              <a:t>    (The more people we get, the faster this part goes)</a:t>
            </a:r>
            <a:endParaRPr lang="en-GB" altLang="en-US" dirty="0">
              <a:solidFill>
                <a:schemeClr val="tx1"/>
              </a:solidFill>
            </a:endParaRPr>
          </a:p>
          <a:p>
            <a:pPr eaLnBrk="1" hangingPunct="1">
              <a:buFont typeface="Wingdings" panose="05000000000000000000" pitchFamily="2" charset="2"/>
              <a:buChar char="§"/>
              <a:defRPr/>
            </a:pPr>
            <a:r>
              <a:rPr lang="en-GB" altLang="en-US" dirty="0" smtClean="0">
                <a:solidFill>
                  <a:schemeClr val="tx1"/>
                </a:solidFill>
              </a:rPr>
              <a:t>Reduce: </a:t>
            </a:r>
            <a:br>
              <a:rPr lang="en-GB" altLang="en-US" dirty="0" smtClean="0">
                <a:solidFill>
                  <a:schemeClr val="tx1"/>
                </a:solidFill>
              </a:rPr>
            </a:br>
            <a:r>
              <a:rPr lang="en-GB" altLang="en-US" dirty="0" smtClean="0">
                <a:solidFill>
                  <a:schemeClr val="tx1"/>
                </a:solidFill>
              </a:rPr>
              <a:t>We all get together and add up our individual counts.</a:t>
            </a:r>
            <a:endParaRPr lang="en-GB" altLang="en-US" dirty="0">
              <a:solidFill>
                <a:schemeClr val="tx1"/>
              </a:solidFill>
            </a:endParaRPr>
          </a:p>
          <a:p>
            <a:pPr marL="0" indent="0" eaLnBrk="1" hangingPunct="1">
              <a:buFontTx/>
              <a:buNone/>
              <a:defRPr/>
            </a:pPr>
            <a:r>
              <a:rPr lang="en-GB" altLang="en-US" sz="2000" dirty="0" smtClean="0"/>
              <a:t>      (</a:t>
            </a:r>
            <a:r>
              <a:rPr lang="en-GB" altLang="en-US" sz="2000" dirty="0" smtClean="0">
                <a:solidFill>
                  <a:schemeClr val="tx1"/>
                </a:solidFill>
              </a:rPr>
              <a:t>Cf</a:t>
            </a:r>
            <a:r>
              <a:rPr lang="en-GB" altLang="en-US" sz="2000" dirty="0" smtClean="0"/>
              <a:t>. </a:t>
            </a:r>
            <a:r>
              <a:rPr lang="en-US" sz="2000" dirty="0" smtClean="0">
                <a:solidFill>
                  <a:srgbClr val="002060"/>
                </a:solidFill>
              </a:rPr>
              <a:t>http://www.chrisstucchio.com/blog/2011/mapreduce_explained.html</a:t>
            </a:r>
            <a:r>
              <a:rPr lang="en-US" sz="2000" dirty="0" smtClean="0"/>
              <a:t>)</a:t>
            </a:r>
            <a:endParaRPr lang="en-GB" altLang="en-US" sz="2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2653" y="1997613"/>
            <a:ext cx="3506079" cy="2075989"/>
          </a:xfrm>
          <a:prstGeom prst="rect">
            <a:avLst/>
          </a:prstGeom>
        </p:spPr>
      </p:pic>
      <p:sp>
        <p:nvSpPr>
          <p:cNvPr id="3" name="Date Placeholder 2"/>
          <p:cNvSpPr>
            <a:spLocks noGrp="1"/>
          </p:cNvSpPr>
          <p:nvPr>
            <p:ph type="dt" sz="half" idx="10"/>
          </p:nvPr>
        </p:nvSpPr>
        <p:spPr/>
        <p:txBody>
          <a:bodyPr/>
          <a:lstStyle/>
          <a:p>
            <a:r>
              <a:rPr lang="en-US" dirty="0"/>
              <a:t>IUT </a:t>
            </a:r>
            <a:r>
              <a:rPr lang="en-US" dirty="0" err="1"/>
              <a:t>Elec</a:t>
            </a:r>
            <a:r>
              <a:rPr lang="en-US" dirty="0"/>
              <a:t>- comp. department</a:t>
            </a:r>
          </a:p>
        </p:txBody>
      </p:sp>
      <p:sp>
        <p:nvSpPr>
          <p:cNvPr id="6" name="Footer Placeholder 5"/>
          <p:cNvSpPr>
            <a:spLocks noGrp="1"/>
          </p:cNvSpPr>
          <p:nvPr>
            <p:ph type="ftr" sz="quarter" idx="11"/>
          </p:nvPr>
        </p:nvSpPr>
        <p:spPr/>
        <p:txBody>
          <a:bodyPr/>
          <a:lstStyle/>
          <a:p>
            <a:r>
              <a:rPr lang="en-US" smtClean="0"/>
              <a:t>What is hadoop?</a:t>
            </a:r>
            <a:endParaRPr lang="en-US" dirty="0"/>
          </a:p>
        </p:txBody>
      </p:sp>
      <p:sp>
        <p:nvSpPr>
          <p:cNvPr id="7" name="Slide Number Placeholder 6"/>
          <p:cNvSpPr>
            <a:spLocks noGrp="1"/>
          </p:cNvSpPr>
          <p:nvPr>
            <p:ph type="sldNum" sz="quarter" idx="12"/>
          </p:nvPr>
        </p:nvSpPr>
        <p:spPr/>
        <p:txBody>
          <a:bodyPr/>
          <a:lstStyle/>
          <a:p>
            <a:fld id="{4CE482DC-2269-4F26-9D2A-7E44B1A4CD85}" type="slidenum">
              <a:rPr lang="en-US" smtClean="0"/>
              <a:t>27</a:t>
            </a:fld>
            <a:endParaRPr lang="en-US" dirty="0"/>
          </a:p>
        </p:txBody>
      </p:sp>
    </p:spTree>
    <p:extLst>
      <p:ext uri="{BB962C8B-B14F-4D97-AF65-F5344CB8AC3E}">
        <p14:creationId xmlns:p14="http://schemas.microsoft.com/office/powerpoint/2010/main" val="207782157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Routine example</a:t>
            </a:r>
            <a:endParaRPr lang="en-US" dirty="0"/>
          </a:p>
        </p:txBody>
      </p:sp>
      <p:pic>
        <p:nvPicPr>
          <p:cNvPr id="4" name="內容版面配置區 3" descr="螢幕快照 2012-05-31 上午11.44.58.png"/>
          <p:cNvPicPr>
            <a:picLocks noGrp="1" noChangeAspect="1"/>
          </p:cNvPicPr>
          <p:nvPr>
            <p:ph idx="1"/>
          </p:nvPr>
        </p:nvPicPr>
        <p:blipFill rotWithShape="1">
          <a:blip r:embed="rId2" cstate="email">
            <a:extLst>
              <a:ext uri="{28A0092B-C50C-407E-A947-70E740481C1C}">
                <a14:useLocalDpi xmlns:a14="http://schemas.microsoft.com/office/drawing/2010/main" val="0"/>
              </a:ext>
            </a:extLst>
          </a:blip>
          <a:srcRect l="-348" r="2"/>
          <a:stretch/>
        </p:blipFill>
        <p:spPr>
          <a:xfrm>
            <a:off x="2087680" y="1835834"/>
            <a:ext cx="8077600" cy="3162741"/>
          </a:xfrm>
        </p:spPr>
      </p:pic>
      <p:sp>
        <p:nvSpPr>
          <p:cNvPr id="5" name="文字方塊 7"/>
          <p:cNvSpPr txBox="1"/>
          <p:nvPr/>
        </p:nvSpPr>
        <p:spPr>
          <a:xfrm>
            <a:off x="797064" y="5392470"/>
            <a:ext cx="3015249" cy="646331"/>
          </a:xfrm>
          <a:prstGeom prst="rect">
            <a:avLst/>
          </a:prstGeom>
          <a:noFill/>
          <a:ln>
            <a:solidFill>
              <a:schemeClr val="accent1"/>
            </a:solidFill>
            <a:prstDash val="dashDot"/>
          </a:ln>
        </p:spPr>
        <p:txBody>
          <a:bodyPr wrap="none" rtlCol="0">
            <a:spAutoFit/>
          </a:bodyPr>
          <a:lstStyle/>
          <a:p>
            <a:r>
              <a:rPr lang="en-US" altLang="zh-TW" dirty="0" smtClean="0"/>
              <a:t>0:The cat sat on the mat</a:t>
            </a:r>
          </a:p>
          <a:p>
            <a:r>
              <a:rPr lang="en-US" altLang="zh-TW" dirty="0"/>
              <a:t>1</a:t>
            </a:r>
            <a:r>
              <a:rPr lang="en-US" altLang="zh-TW" dirty="0" smtClean="0"/>
              <a:t>:The aardvark sat on the sofa</a:t>
            </a:r>
            <a:endParaRPr lang="zh-TW" altLang="en-US" dirty="0"/>
          </a:p>
        </p:txBody>
      </p:sp>
      <p:sp>
        <p:nvSpPr>
          <p:cNvPr id="6" name="文字方塊 4"/>
          <p:cNvSpPr txBox="1"/>
          <p:nvPr/>
        </p:nvSpPr>
        <p:spPr>
          <a:xfrm>
            <a:off x="2332944" y="4181510"/>
            <a:ext cx="1270541" cy="646331"/>
          </a:xfrm>
          <a:prstGeom prst="rect">
            <a:avLst/>
          </a:prstGeom>
          <a:noFill/>
          <a:ln>
            <a:solidFill>
              <a:schemeClr val="accent1"/>
            </a:solidFill>
          </a:ln>
        </p:spPr>
        <p:txBody>
          <a:bodyPr wrap="none" rtlCol="0">
            <a:spAutoFit/>
          </a:bodyPr>
          <a:lstStyle/>
          <a:p>
            <a:r>
              <a:rPr lang="en-US" altLang="zh-TW" dirty="0" smtClean="0"/>
              <a:t>Key: offset</a:t>
            </a:r>
          </a:p>
          <a:p>
            <a:r>
              <a:rPr lang="en-US" altLang="zh-TW" dirty="0" smtClean="0"/>
              <a:t>Value: line</a:t>
            </a:r>
            <a:endParaRPr lang="zh-TW" altLang="en-US" dirty="0"/>
          </a:p>
        </p:txBody>
      </p:sp>
      <p:sp>
        <p:nvSpPr>
          <p:cNvPr id="7" name="文字方塊 5"/>
          <p:cNvSpPr txBox="1"/>
          <p:nvPr/>
        </p:nvSpPr>
        <p:spPr>
          <a:xfrm>
            <a:off x="4427896" y="4904468"/>
            <a:ext cx="1449949" cy="646331"/>
          </a:xfrm>
          <a:prstGeom prst="rect">
            <a:avLst/>
          </a:prstGeom>
          <a:noFill/>
          <a:ln>
            <a:solidFill>
              <a:schemeClr val="accent1"/>
            </a:solidFill>
          </a:ln>
        </p:spPr>
        <p:txBody>
          <a:bodyPr wrap="none" rtlCol="0">
            <a:spAutoFit/>
          </a:bodyPr>
          <a:lstStyle/>
          <a:p>
            <a:r>
              <a:rPr lang="en-US" altLang="zh-TW" dirty="0" smtClean="0"/>
              <a:t>Key: word</a:t>
            </a:r>
          </a:p>
          <a:p>
            <a:r>
              <a:rPr lang="en-US" altLang="zh-TW" dirty="0" smtClean="0"/>
              <a:t>Value: count</a:t>
            </a:r>
            <a:endParaRPr lang="zh-TW" altLang="en-US" dirty="0"/>
          </a:p>
        </p:txBody>
      </p:sp>
      <p:sp>
        <p:nvSpPr>
          <p:cNvPr id="8" name="文字方塊 6"/>
          <p:cNvSpPr txBox="1"/>
          <p:nvPr/>
        </p:nvSpPr>
        <p:spPr>
          <a:xfrm>
            <a:off x="7357340" y="4959385"/>
            <a:ext cx="2206566" cy="646331"/>
          </a:xfrm>
          <a:prstGeom prst="rect">
            <a:avLst/>
          </a:prstGeom>
          <a:noFill/>
          <a:ln>
            <a:solidFill>
              <a:schemeClr val="accent1"/>
            </a:solidFill>
          </a:ln>
        </p:spPr>
        <p:txBody>
          <a:bodyPr wrap="none" rtlCol="0">
            <a:spAutoFit/>
          </a:bodyPr>
          <a:lstStyle/>
          <a:p>
            <a:r>
              <a:rPr lang="en-US" altLang="zh-TW" dirty="0" smtClean="0"/>
              <a:t>Key: word</a:t>
            </a:r>
          </a:p>
          <a:p>
            <a:r>
              <a:rPr lang="en-US" altLang="zh-TW" dirty="0" smtClean="0"/>
              <a:t>Value: sum of count</a:t>
            </a:r>
            <a:endParaRPr lang="zh-TW" altLang="en-US" dirty="0"/>
          </a:p>
        </p:txBody>
      </p:sp>
      <p:sp>
        <p:nvSpPr>
          <p:cNvPr id="3" name="Date Placeholder 2"/>
          <p:cNvSpPr>
            <a:spLocks noGrp="1"/>
          </p:cNvSpPr>
          <p:nvPr>
            <p:ph type="dt" sz="half" idx="10"/>
          </p:nvPr>
        </p:nvSpPr>
        <p:spPr/>
        <p:txBody>
          <a:bodyPr/>
          <a:lstStyle/>
          <a:p>
            <a:r>
              <a:rPr lang="en-US" dirty="0"/>
              <a:t>IUT </a:t>
            </a:r>
            <a:r>
              <a:rPr lang="en-US" dirty="0" err="1"/>
              <a:t>Elec</a:t>
            </a:r>
            <a:r>
              <a:rPr lang="en-US" dirty="0"/>
              <a:t>- comp. department</a:t>
            </a:r>
          </a:p>
        </p:txBody>
      </p:sp>
      <p:sp>
        <p:nvSpPr>
          <p:cNvPr id="9" name="Footer Placeholder 8"/>
          <p:cNvSpPr>
            <a:spLocks noGrp="1"/>
          </p:cNvSpPr>
          <p:nvPr>
            <p:ph type="ftr" sz="quarter" idx="11"/>
          </p:nvPr>
        </p:nvSpPr>
        <p:spPr/>
        <p:txBody>
          <a:bodyPr/>
          <a:lstStyle/>
          <a:p>
            <a:r>
              <a:rPr lang="en-US" smtClean="0"/>
              <a:t>What is hadoop?</a:t>
            </a:r>
            <a:endParaRPr lang="en-US" dirty="0"/>
          </a:p>
        </p:txBody>
      </p:sp>
      <p:sp>
        <p:nvSpPr>
          <p:cNvPr id="10" name="Slide Number Placeholder 9"/>
          <p:cNvSpPr>
            <a:spLocks noGrp="1"/>
          </p:cNvSpPr>
          <p:nvPr>
            <p:ph type="sldNum" sz="quarter" idx="12"/>
          </p:nvPr>
        </p:nvSpPr>
        <p:spPr/>
        <p:txBody>
          <a:bodyPr/>
          <a:lstStyle/>
          <a:p>
            <a:fld id="{4CE482DC-2269-4F26-9D2A-7E44B1A4CD85}" type="slidenum">
              <a:rPr lang="en-US" smtClean="0"/>
              <a:t>28</a:t>
            </a:fld>
            <a:endParaRPr lang="en-US" dirty="0"/>
          </a:p>
        </p:txBody>
      </p:sp>
      <p:cxnSp>
        <p:nvCxnSpPr>
          <p:cNvPr id="12" name="Straight Connector 11"/>
          <p:cNvCxnSpPr/>
          <p:nvPr/>
        </p:nvCxnSpPr>
        <p:spPr>
          <a:xfrm>
            <a:off x="4839286" y="3742006"/>
            <a:ext cx="82999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35900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6364" y="1487489"/>
            <a:ext cx="1944687" cy="16335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507" name="Rectangle 2"/>
          <p:cNvSpPr>
            <a:spLocks noChangeArrowheads="1"/>
          </p:cNvSpPr>
          <p:nvPr/>
        </p:nvSpPr>
        <p:spPr bwMode="auto">
          <a:xfrm>
            <a:off x="4029075" y="1785939"/>
            <a:ext cx="2305050" cy="1512887"/>
          </a:xfrm>
          <a:prstGeom prst="rect">
            <a:avLst/>
          </a:prstGeom>
          <a:solidFill>
            <a:srgbClr val="C5E2EE"/>
          </a:solidFill>
          <a:ln w="25560">
            <a:solidFill>
              <a:srgbClr val="90A6A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20000"/>
              </a:spcBef>
              <a:buClr>
                <a:srgbClr val="1D82A4"/>
              </a:buClr>
              <a:buChar char="•"/>
              <a:defRPr sz="2800">
                <a:solidFill>
                  <a:schemeClr val="tx1"/>
                </a:solidFill>
                <a:latin typeface="Calibri" panose="020F0502020204030204" pitchFamily="34" charset="0"/>
              </a:defRPr>
            </a:lvl1pPr>
            <a:lvl2pPr marL="742950" indent="-285750" eaLnBrk="0" hangingPunct="0">
              <a:spcBef>
                <a:spcPct val="20000"/>
              </a:spcBef>
              <a:buClr>
                <a:srgbClr val="449FBD"/>
              </a:buClr>
              <a:buFont typeface="Calibri" panose="020F0502020204030204" pitchFamily="34" charset="0"/>
              <a:buChar char="•"/>
              <a:defRPr sz="2400">
                <a:solidFill>
                  <a:schemeClr val="tx1"/>
                </a:solidFill>
                <a:latin typeface="Calibri" panose="020F0502020204030204" pitchFamily="34" charset="0"/>
              </a:defRPr>
            </a:lvl2pPr>
            <a:lvl3pPr marL="1143000" indent="-228600" eaLnBrk="0" hangingPunct="0">
              <a:spcBef>
                <a:spcPct val="20000"/>
              </a:spcBef>
              <a:buClr>
                <a:srgbClr val="5FAEC8"/>
              </a:buClr>
              <a:buFont typeface="Calibri" panose="020F0502020204030204" pitchFamily="34" charset="0"/>
              <a:buChar char="•"/>
              <a:defRPr sz="2000">
                <a:solidFill>
                  <a:schemeClr val="tx1"/>
                </a:solidFill>
                <a:latin typeface="Calibri" panose="020F0502020204030204" pitchFamily="34" charset="0"/>
              </a:defRPr>
            </a:lvl3pPr>
            <a:lvl4pPr marL="1600200" indent="-228600" eaLnBrk="0" hangingPunct="0">
              <a:spcBef>
                <a:spcPct val="20000"/>
              </a:spcBef>
              <a:buClr>
                <a:srgbClr val="C5E2EE"/>
              </a:buClr>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Clr>
                <a:srgbClr val="C5E2F1"/>
              </a:buClr>
              <a:buFont typeface="Calibri" panose="020F0502020204030204" pitchFamily="34" charset="0"/>
              <a:buChar char="•"/>
              <a:defRPr sz="16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C5E2F1"/>
              </a:buClr>
              <a:buFont typeface="Calibri" panose="020F0502020204030204" pitchFamily="34" charset="0"/>
              <a:buChar char="•"/>
              <a:defRPr sz="16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C5E2F1"/>
              </a:buClr>
              <a:buFont typeface="Calibri" panose="020F0502020204030204" pitchFamily="34" charset="0"/>
              <a:buChar char="•"/>
              <a:defRPr sz="16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C5E2F1"/>
              </a:buClr>
              <a:buFont typeface="Calibri" panose="020F0502020204030204" pitchFamily="34" charset="0"/>
              <a:buChar char="•"/>
              <a:defRPr sz="16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C5E2F1"/>
              </a:buClr>
              <a:buFont typeface="Calibri" panose="020F0502020204030204" pitchFamily="34" charset="0"/>
              <a:buChar char="•"/>
              <a:defRPr sz="1600">
                <a:solidFill>
                  <a:schemeClr val="tx1"/>
                </a:solidFill>
                <a:latin typeface="Calibri" panose="020F0502020204030204" pitchFamily="34" charset="0"/>
              </a:defRPr>
            </a:lvl9pPr>
          </a:lstStyle>
          <a:p>
            <a:pPr eaLnBrk="1" hangingPunct="1">
              <a:spcBef>
                <a:spcPct val="0"/>
              </a:spcBef>
              <a:buClrTx/>
              <a:buFontTx/>
              <a:buNone/>
            </a:pPr>
            <a:endParaRPr lang="en-GB" altLang="en-US" sz="1800"/>
          </a:p>
        </p:txBody>
      </p:sp>
      <p:sp>
        <p:nvSpPr>
          <p:cNvPr id="21508" name="Rectangle 3"/>
          <p:cNvSpPr>
            <a:spLocks noChangeArrowheads="1"/>
          </p:cNvSpPr>
          <p:nvPr/>
        </p:nvSpPr>
        <p:spPr bwMode="auto">
          <a:xfrm>
            <a:off x="4029075" y="3289300"/>
            <a:ext cx="2305050" cy="1511300"/>
          </a:xfrm>
          <a:prstGeom prst="rect">
            <a:avLst/>
          </a:prstGeom>
          <a:solidFill>
            <a:srgbClr val="C5E2EE"/>
          </a:solidFill>
          <a:ln w="25560">
            <a:solidFill>
              <a:srgbClr val="90A6A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20000"/>
              </a:spcBef>
              <a:buClr>
                <a:srgbClr val="1D82A4"/>
              </a:buClr>
              <a:buChar char="•"/>
              <a:defRPr sz="2800">
                <a:solidFill>
                  <a:schemeClr val="tx1"/>
                </a:solidFill>
                <a:latin typeface="Calibri" panose="020F0502020204030204" pitchFamily="34" charset="0"/>
              </a:defRPr>
            </a:lvl1pPr>
            <a:lvl2pPr marL="742950" indent="-285750" eaLnBrk="0" hangingPunct="0">
              <a:spcBef>
                <a:spcPct val="20000"/>
              </a:spcBef>
              <a:buClr>
                <a:srgbClr val="449FBD"/>
              </a:buClr>
              <a:buFont typeface="Calibri" panose="020F0502020204030204" pitchFamily="34" charset="0"/>
              <a:buChar char="•"/>
              <a:defRPr sz="2400">
                <a:solidFill>
                  <a:schemeClr val="tx1"/>
                </a:solidFill>
                <a:latin typeface="Calibri" panose="020F0502020204030204" pitchFamily="34" charset="0"/>
              </a:defRPr>
            </a:lvl2pPr>
            <a:lvl3pPr marL="1143000" indent="-228600" eaLnBrk="0" hangingPunct="0">
              <a:spcBef>
                <a:spcPct val="20000"/>
              </a:spcBef>
              <a:buClr>
                <a:srgbClr val="5FAEC8"/>
              </a:buClr>
              <a:buFont typeface="Calibri" panose="020F0502020204030204" pitchFamily="34" charset="0"/>
              <a:buChar char="•"/>
              <a:defRPr sz="2000">
                <a:solidFill>
                  <a:schemeClr val="tx1"/>
                </a:solidFill>
                <a:latin typeface="Calibri" panose="020F0502020204030204" pitchFamily="34" charset="0"/>
              </a:defRPr>
            </a:lvl3pPr>
            <a:lvl4pPr marL="1600200" indent="-228600" eaLnBrk="0" hangingPunct="0">
              <a:spcBef>
                <a:spcPct val="20000"/>
              </a:spcBef>
              <a:buClr>
                <a:srgbClr val="C5E2EE"/>
              </a:buClr>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Clr>
                <a:srgbClr val="C5E2F1"/>
              </a:buClr>
              <a:buFont typeface="Calibri" panose="020F0502020204030204" pitchFamily="34" charset="0"/>
              <a:buChar char="•"/>
              <a:defRPr sz="16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C5E2F1"/>
              </a:buClr>
              <a:buFont typeface="Calibri" panose="020F0502020204030204" pitchFamily="34" charset="0"/>
              <a:buChar char="•"/>
              <a:defRPr sz="16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C5E2F1"/>
              </a:buClr>
              <a:buFont typeface="Calibri" panose="020F0502020204030204" pitchFamily="34" charset="0"/>
              <a:buChar char="•"/>
              <a:defRPr sz="16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C5E2F1"/>
              </a:buClr>
              <a:buFont typeface="Calibri" panose="020F0502020204030204" pitchFamily="34" charset="0"/>
              <a:buChar char="•"/>
              <a:defRPr sz="16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C5E2F1"/>
              </a:buClr>
              <a:buFont typeface="Calibri" panose="020F0502020204030204" pitchFamily="34" charset="0"/>
              <a:buChar char="•"/>
              <a:defRPr sz="1600">
                <a:solidFill>
                  <a:schemeClr val="tx1"/>
                </a:solidFill>
                <a:latin typeface="Calibri" panose="020F0502020204030204" pitchFamily="34" charset="0"/>
              </a:defRPr>
            </a:lvl9pPr>
          </a:lstStyle>
          <a:p>
            <a:pPr eaLnBrk="1" hangingPunct="1">
              <a:spcBef>
                <a:spcPct val="0"/>
              </a:spcBef>
              <a:buClrTx/>
              <a:buFontTx/>
              <a:buNone/>
            </a:pPr>
            <a:endParaRPr lang="en-GB" altLang="en-US" sz="1800"/>
          </a:p>
        </p:txBody>
      </p:sp>
      <p:sp>
        <p:nvSpPr>
          <p:cNvPr id="21509" name="Rectangle 4"/>
          <p:cNvSpPr>
            <a:spLocks noChangeArrowheads="1"/>
          </p:cNvSpPr>
          <p:nvPr/>
        </p:nvSpPr>
        <p:spPr bwMode="auto">
          <a:xfrm>
            <a:off x="4029075" y="4810125"/>
            <a:ext cx="2305050" cy="1512888"/>
          </a:xfrm>
          <a:prstGeom prst="rect">
            <a:avLst/>
          </a:prstGeom>
          <a:solidFill>
            <a:srgbClr val="C5E2EE"/>
          </a:solidFill>
          <a:ln w="25560">
            <a:solidFill>
              <a:srgbClr val="90A6A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20000"/>
              </a:spcBef>
              <a:buClr>
                <a:srgbClr val="1D82A4"/>
              </a:buClr>
              <a:buChar char="•"/>
              <a:defRPr sz="2800">
                <a:solidFill>
                  <a:schemeClr val="tx1"/>
                </a:solidFill>
                <a:latin typeface="Calibri" panose="020F0502020204030204" pitchFamily="34" charset="0"/>
              </a:defRPr>
            </a:lvl1pPr>
            <a:lvl2pPr marL="742950" indent="-285750" eaLnBrk="0" hangingPunct="0">
              <a:spcBef>
                <a:spcPct val="20000"/>
              </a:spcBef>
              <a:buClr>
                <a:srgbClr val="449FBD"/>
              </a:buClr>
              <a:buFont typeface="Calibri" panose="020F0502020204030204" pitchFamily="34" charset="0"/>
              <a:buChar char="•"/>
              <a:defRPr sz="2400">
                <a:solidFill>
                  <a:schemeClr val="tx1"/>
                </a:solidFill>
                <a:latin typeface="Calibri" panose="020F0502020204030204" pitchFamily="34" charset="0"/>
              </a:defRPr>
            </a:lvl2pPr>
            <a:lvl3pPr marL="1143000" indent="-228600" eaLnBrk="0" hangingPunct="0">
              <a:spcBef>
                <a:spcPct val="20000"/>
              </a:spcBef>
              <a:buClr>
                <a:srgbClr val="5FAEC8"/>
              </a:buClr>
              <a:buFont typeface="Calibri" panose="020F0502020204030204" pitchFamily="34" charset="0"/>
              <a:buChar char="•"/>
              <a:defRPr sz="2000">
                <a:solidFill>
                  <a:schemeClr val="tx1"/>
                </a:solidFill>
                <a:latin typeface="Calibri" panose="020F0502020204030204" pitchFamily="34" charset="0"/>
              </a:defRPr>
            </a:lvl3pPr>
            <a:lvl4pPr marL="1600200" indent="-228600" eaLnBrk="0" hangingPunct="0">
              <a:spcBef>
                <a:spcPct val="20000"/>
              </a:spcBef>
              <a:buClr>
                <a:srgbClr val="C5E2EE"/>
              </a:buClr>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Clr>
                <a:srgbClr val="C5E2F1"/>
              </a:buClr>
              <a:buFont typeface="Calibri" panose="020F0502020204030204" pitchFamily="34" charset="0"/>
              <a:buChar char="•"/>
              <a:defRPr sz="16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C5E2F1"/>
              </a:buClr>
              <a:buFont typeface="Calibri" panose="020F0502020204030204" pitchFamily="34" charset="0"/>
              <a:buChar char="•"/>
              <a:defRPr sz="16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C5E2F1"/>
              </a:buClr>
              <a:buFont typeface="Calibri" panose="020F0502020204030204" pitchFamily="34" charset="0"/>
              <a:buChar char="•"/>
              <a:defRPr sz="16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C5E2F1"/>
              </a:buClr>
              <a:buFont typeface="Calibri" panose="020F0502020204030204" pitchFamily="34" charset="0"/>
              <a:buChar char="•"/>
              <a:defRPr sz="16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C5E2F1"/>
              </a:buClr>
              <a:buFont typeface="Calibri" panose="020F0502020204030204" pitchFamily="34" charset="0"/>
              <a:buChar char="•"/>
              <a:defRPr sz="1600">
                <a:solidFill>
                  <a:schemeClr val="tx1"/>
                </a:solidFill>
                <a:latin typeface="Calibri" panose="020F0502020204030204" pitchFamily="34" charset="0"/>
              </a:defRPr>
            </a:lvl9pPr>
          </a:lstStyle>
          <a:p>
            <a:pPr eaLnBrk="1" hangingPunct="1">
              <a:spcBef>
                <a:spcPct val="0"/>
              </a:spcBef>
              <a:buClrTx/>
              <a:buFontTx/>
              <a:buNone/>
            </a:pPr>
            <a:endParaRPr lang="en-GB" altLang="en-US" sz="1800"/>
          </a:p>
        </p:txBody>
      </p:sp>
      <p:grpSp>
        <p:nvGrpSpPr>
          <p:cNvPr id="21510" name="Group 5"/>
          <p:cNvGrpSpPr>
            <a:grpSpLocks/>
          </p:cNvGrpSpPr>
          <p:nvPr/>
        </p:nvGrpSpPr>
        <p:grpSpPr bwMode="auto">
          <a:xfrm>
            <a:off x="2066926" y="1820864"/>
            <a:ext cx="5032375" cy="4433887"/>
            <a:chOff x="342" y="1202"/>
            <a:chExt cx="3170" cy="2793"/>
          </a:xfrm>
        </p:grpSpPr>
        <p:pic>
          <p:nvPicPr>
            <p:cNvPr id="21531"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 y="1202"/>
              <a:ext cx="3170" cy="279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532" name="Text Box 7"/>
            <p:cNvSpPr txBox="1">
              <a:spLocks noChangeArrowheads="1"/>
            </p:cNvSpPr>
            <p:nvPr/>
          </p:nvSpPr>
          <p:spPr bwMode="auto">
            <a:xfrm>
              <a:off x="342" y="1202"/>
              <a:ext cx="3170" cy="27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20000"/>
                </a:spcBef>
                <a:buClr>
                  <a:srgbClr val="1D82A4"/>
                </a:buClr>
                <a:buChar char="•"/>
                <a:defRPr sz="2800">
                  <a:solidFill>
                    <a:schemeClr val="tx1"/>
                  </a:solidFill>
                  <a:latin typeface="Calibri" panose="020F0502020204030204" pitchFamily="34" charset="0"/>
                </a:defRPr>
              </a:lvl1pPr>
              <a:lvl2pPr marL="742950" indent="-285750" eaLnBrk="0" hangingPunct="0">
                <a:spcBef>
                  <a:spcPct val="20000"/>
                </a:spcBef>
                <a:buClr>
                  <a:srgbClr val="449FBD"/>
                </a:buClr>
                <a:buFont typeface="Calibri" panose="020F0502020204030204" pitchFamily="34" charset="0"/>
                <a:buChar char="•"/>
                <a:defRPr sz="2400">
                  <a:solidFill>
                    <a:schemeClr val="tx1"/>
                  </a:solidFill>
                  <a:latin typeface="Calibri" panose="020F0502020204030204" pitchFamily="34" charset="0"/>
                </a:defRPr>
              </a:lvl2pPr>
              <a:lvl3pPr marL="1143000" indent="-228600" eaLnBrk="0" hangingPunct="0">
                <a:spcBef>
                  <a:spcPct val="20000"/>
                </a:spcBef>
                <a:buClr>
                  <a:srgbClr val="5FAEC8"/>
                </a:buClr>
                <a:buFont typeface="Calibri" panose="020F0502020204030204" pitchFamily="34" charset="0"/>
                <a:buChar char="•"/>
                <a:defRPr sz="2000">
                  <a:solidFill>
                    <a:schemeClr val="tx1"/>
                  </a:solidFill>
                  <a:latin typeface="Calibri" panose="020F0502020204030204" pitchFamily="34" charset="0"/>
                </a:defRPr>
              </a:lvl3pPr>
              <a:lvl4pPr marL="1600200" indent="-228600" eaLnBrk="0" hangingPunct="0">
                <a:spcBef>
                  <a:spcPct val="20000"/>
                </a:spcBef>
                <a:buClr>
                  <a:srgbClr val="C5E2EE"/>
                </a:buClr>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Clr>
                  <a:srgbClr val="C5E2F1"/>
                </a:buClr>
                <a:buFont typeface="Calibri" panose="020F0502020204030204" pitchFamily="34" charset="0"/>
                <a:buChar char="•"/>
                <a:defRPr sz="16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C5E2F1"/>
                </a:buClr>
                <a:buFont typeface="Calibri" panose="020F0502020204030204" pitchFamily="34" charset="0"/>
                <a:buChar char="•"/>
                <a:defRPr sz="16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C5E2F1"/>
                </a:buClr>
                <a:buFont typeface="Calibri" panose="020F0502020204030204" pitchFamily="34" charset="0"/>
                <a:buChar char="•"/>
                <a:defRPr sz="16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C5E2F1"/>
                </a:buClr>
                <a:buFont typeface="Calibri" panose="020F0502020204030204" pitchFamily="34" charset="0"/>
                <a:buChar char="•"/>
                <a:defRPr sz="16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C5E2F1"/>
                </a:buClr>
                <a:buFont typeface="Calibri" panose="020F0502020204030204" pitchFamily="34" charset="0"/>
                <a:buChar char="•"/>
                <a:defRPr sz="1600">
                  <a:solidFill>
                    <a:schemeClr val="tx1"/>
                  </a:solidFill>
                  <a:latin typeface="Calibri" panose="020F0502020204030204" pitchFamily="34" charset="0"/>
                </a:defRPr>
              </a:lvl9pPr>
            </a:lstStyle>
            <a:p>
              <a:pPr eaLnBrk="1" hangingPunct="1">
                <a:spcBef>
                  <a:spcPct val="0"/>
                </a:spcBef>
                <a:buClrTx/>
                <a:buFontTx/>
                <a:buNone/>
              </a:pPr>
              <a:endParaRPr lang="en-GB" altLang="en-US" sz="1800"/>
            </a:p>
          </p:txBody>
        </p:sp>
      </p:grpSp>
      <p:sp>
        <p:nvSpPr>
          <p:cNvPr id="21511" name="Text Box 8"/>
          <p:cNvSpPr txBox="1">
            <a:spLocks noChangeArrowheads="1"/>
          </p:cNvSpPr>
          <p:nvPr/>
        </p:nvSpPr>
        <p:spPr bwMode="auto">
          <a:xfrm>
            <a:off x="1774826" y="203200"/>
            <a:ext cx="816451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spcBef>
                <a:spcPct val="20000"/>
              </a:spcBef>
              <a:buClr>
                <a:srgbClr val="1D82A4"/>
              </a:buClr>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1pPr>
            <a:lvl2pPr marL="742950" indent="-285750" eaLnBrk="0" hangingPunct="0">
              <a:spcBef>
                <a:spcPct val="20000"/>
              </a:spcBef>
              <a:buClr>
                <a:srgbClr val="449FBD"/>
              </a:buClr>
              <a:buFont typeface="Calibri" panose="020F050202020403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2pPr>
            <a:lvl3pPr marL="1143000" indent="-228600" eaLnBrk="0" hangingPunct="0">
              <a:spcBef>
                <a:spcPct val="20000"/>
              </a:spcBef>
              <a:buClr>
                <a:srgbClr val="5FAEC8"/>
              </a:buClr>
              <a:buFont typeface="Calibri" panose="020F050202020403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3pPr>
            <a:lvl4pPr marL="1600200" indent="-228600" eaLnBrk="0" hangingPunct="0">
              <a:spcBef>
                <a:spcPct val="20000"/>
              </a:spcBef>
              <a:buClr>
                <a:srgbClr val="C5E2EE"/>
              </a:buClr>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defRPr>
            </a:lvl4pPr>
            <a:lvl5pPr marL="2057400" indent="-228600" eaLnBrk="0" hangingPunct="0">
              <a:spcBef>
                <a:spcPct val="20000"/>
              </a:spcBef>
              <a:buClr>
                <a:srgbClr val="C5E2F1"/>
              </a:buClr>
              <a:buFont typeface="Calibri" panose="020F050202020403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C5E2F1"/>
              </a:buClr>
              <a:buFont typeface="Calibri" panose="020F050202020403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C5E2F1"/>
              </a:buClr>
              <a:buFont typeface="Calibri" panose="020F050202020403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C5E2F1"/>
              </a:buClr>
              <a:buFont typeface="Calibri" panose="020F050202020403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C5E2F1"/>
              </a:buClr>
              <a:buFont typeface="Calibri" panose="020F050202020403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Calibri" panose="020F0502020204030204" pitchFamily="34" charset="0"/>
              </a:defRPr>
            </a:lvl9pPr>
          </a:lstStyle>
          <a:p>
            <a:pPr algn="ctr" eaLnBrk="1" hangingPunct="1">
              <a:spcBef>
                <a:spcPct val="0"/>
              </a:spcBef>
              <a:buClrTx/>
              <a:buFontTx/>
              <a:buNone/>
            </a:pPr>
            <a:r>
              <a:rPr lang="de-AT" altLang="en-US" b="1">
                <a:solidFill>
                  <a:srgbClr val="1D82A4"/>
                </a:solidFill>
                <a:ea typeface="Droid Sans"/>
                <a:cs typeface="Droid Sans"/>
              </a:rPr>
              <a:t>MapReduce in a nutshell</a:t>
            </a:r>
          </a:p>
        </p:txBody>
      </p:sp>
      <p:sp>
        <p:nvSpPr>
          <p:cNvPr id="21514" name="Text Box 11"/>
          <p:cNvSpPr txBox="1">
            <a:spLocks noChangeArrowheads="1"/>
          </p:cNvSpPr>
          <p:nvPr/>
        </p:nvSpPr>
        <p:spPr bwMode="auto">
          <a:xfrm>
            <a:off x="4167189" y="1857375"/>
            <a:ext cx="649193" cy="3099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eaLnBrk="0" hangingPunct="0">
              <a:spcBef>
                <a:spcPct val="20000"/>
              </a:spcBef>
              <a:buClr>
                <a:srgbClr val="1D82A4"/>
              </a:buClr>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1pPr>
            <a:lvl2pPr marL="742950" indent="-285750" eaLnBrk="0" hangingPunct="0">
              <a:spcBef>
                <a:spcPct val="20000"/>
              </a:spcBef>
              <a:buClr>
                <a:srgbClr val="449FBD"/>
              </a:buClr>
              <a:buFont typeface="Calibri" panose="020F050202020403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2pPr>
            <a:lvl3pPr marL="1143000" indent="-228600" eaLnBrk="0" hangingPunct="0">
              <a:spcBef>
                <a:spcPct val="20000"/>
              </a:spcBef>
              <a:buClr>
                <a:srgbClr val="5FAEC8"/>
              </a:buClr>
              <a:buFont typeface="Calibri" panose="020F050202020403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3pPr>
            <a:lvl4pPr marL="1600200" indent="-228600" eaLnBrk="0" hangingPunct="0">
              <a:spcBef>
                <a:spcPct val="20000"/>
              </a:spcBef>
              <a:buClr>
                <a:srgbClr val="C5E2EE"/>
              </a:buClr>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defRPr>
            </a:lvl4pPr>
            <a:lvl5pPr marL="2057400" indent="-228600" eaLnBrk="0" hangingPunct="0">
              <a:spcBef>
                <a:spcPct val="20000"/>
              </a:spcBef>
              <a:buClr>
                <a:srgbClr val="C5E2F1"/>
              </a:buClr>
              <a:buFont typeface="Calibri" panose="020F050202020403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C5E2F1"/>
              </a:buClr>
              <a:buFont typeface="Calibri" panose="020F050202020403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C5E2F1"/>
              </a:buClr>
              <a:buFont typeface="Calibri" panose="020F050202020403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C5E2F1"/>
              </a:buClr>
              <a:buFont typeface="Calibri" panose="020F050202020403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C5E2F1"/>
              </a:buClr>
              <a:buFont typeface="Calibri" panose="020F050202020403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Calibri" panose="020F0502020204030204" pitchFamily="34" charset="0"/>
              </a:defRPr>
            </a:lvl9pPr>
          </a:lstStyle>
          <a:p>
            <a:pPr eaLnBrk="1" hangingPunct="1">
              <a:spcBef>
                <a:spcPct val="0"/>
              </a:spcBef>
              <a:buClrTx/>
              <a:buFontTx/>
              <a:buNone/>
            </a:pPr>
            <a:r>
              <a:rPr lang="de-AT" altLang="en-US" sz="1400">
                <a:solidFill>
                  <a:srgbClr val="000000"/>
                </a:solidFill>
                <a:latin typeface="Arial" panose="020B0604020202020204" pitchFamily="34" charset="0"/>
                <a:ea typeface="Droid Sans"/>
                <a:cs typeface="Droid Sans"/>
              </a:rPr>
              <a:t>Task1</a:t>
            </a:r>
          </a:p>
        </p:txBody>
      </p:sp>
      <p:pic>
        <p:nvPicPr>
          <p:cNvPr id="21515"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6463" y="895350"/>
            <a:ext cx="8113712" cy="7381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516" name="Text Box 13"/>
          <p:cNvSpPr txBox="1">
            <a:spLocks noChangeArrowheads="1"/>
          </p:cNvSpPr>
          <p:nvPr/>
        </p:nvSpPr>
        <p:spPr bwMode="auto">
          <a:xfrm>
            <a:off x="4165601" y="3351213"/>
            <a:ext cx="698887" cy="3099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eaLnBrk="0" hangingPunct="0">
              <a:spcBef>
                <a:spcPct val="20000"/>
              </a:spcBef>
              <a:buClr>
                <a:srgbClr val="1D82A4"/>
              </a:buClr>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1pPr>
            <a:lvl2pPr marL="742950" indent="-285750" eaLnBrk="0" hangingPunct="0">
              <a:spcBef>
                <a:spcPct val="20000"/>
              </a:spcBef>
              <a:buClr>
                <a:srgbClr val="449FBD"/>
              </a:buClr>
              <a:buFont typeface="Calibri" panose="020F050202020403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2pPr>
            <a:lvl3pPr marL="1143000" indent="-228600" eaLnBrk="0" hangingPunct="0">
              <a:spcBef>
                <a:spcPct val="20000"/>
              </a:spcBef>
              <a:buClr>
                <a:srgbClr val="5FAEC8"/>
              </a:buClr>
              <a:buFont typeface="Calibri" panose="020F050202020403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3pPr>
            <a:lvl4pPr marL="1600200" indent="-228600" eaLnBrk="0" hangingPunct="0">
              <a:spcBef>
                <a:spcPct val="20000"/>
              </a:spcBef>
              <a:buClr>
                <a:srgbClr val="C5E2EE"/>
              </a:buClr>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defRPr>
            </a:lvl4pPr>
            <a:lvl5pPr marL="2057400" indent="-228600" eaLnBrk="0" hangingPunct="0">
              <a:spcBef>
                <a:spcPct val="20000"/>
              </a:spcBef>
              <a:buClr>
                <a:srgbClr val="C5E2F1"/>
              </a:buClr>
              <a:buFont typeface="Calibri" panose="020F050202020403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C5E2F1"/>
              </a:buClr>
              <a:buFont typeface="Calibri" panose="020F050202020403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C5E2F1"/>
              </a:buClr>
              <a:buFont typeface="Calibri" panose="020F050202020403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C5E2F1"/>
              </a:buClr>
              <a:buFont typeface="Calibri" panose="020F050202020403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C5E2F1"/>
              </a:buClr>
              <a:buFont typeface="Calibri" panose="020F050202020403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Calibri" panose="020F0502020204030204" pitchFamily="34" charset="0"/>
              </a:defRPr>
            </a:lvl9pPr>
          </a:lstStyle>
          <a:p>
            <a:pPr eaLnBrk="1" hangingPunct="1">
              <a:spcBef>
                <a:spcPct val="0"/>
              </a:spcBef>
              <a:buClrTx/>
              <a:buFontTx/>
              <a:buNone/>
            </a:pPr>
            <a:r>
              <a:rPr lang="de-AT" altLang="en-US" sz="1400">
                <a:solidFill>
                  <a:srgbClr val="000000"/>
                </a:solidFill>
                <a:latin typeface="Arial" panose="020B0604020202020204" pitchFamily="34" charset="0"/>
                <a:ea typeface="Droid Sans"/>
                <a:cs typeface="Droid Sans"/>
              </a:rPr>
              <a:t>Task 2</a:t>
            </a:r>
          </a:p>
        </p:txBody>
      </p:sp>
      <p:sp>
        <p:nvSpPr>
          <p:cNvPr id="21517" name="Text Box 14"/>
          <p:cNvSpPr txBox="1">
            <a:spLocks noChangeArrowheads="1"/>
          </p:cNvSpPr>
          <p:nvPr/>
        </p:nvSpPr>
        <p:spPr bwMode="auto">
          <a:xfrm>
            <a:off x="4165601" y="4862513"/>
            <a:ext cx="698887" cy="3099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eaLnBrk="0" hangingPunct="0">
              <a:spcBef>
                <a:spcPct val="20000"/>
              </a:spcBef>
              <a:buClr>
                <a:srgbClr val="1D82A4"/>
              </a:buClr>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1pPr>
            <a:lvl2pPr marL="742950" indent="-285750" eaLnBrk="0" hangingPunct="0">
              <a:spcBef>
                <a:spcPct val="20000"/>
              </a:spcBef>
              <a:buClr>
                <a:srgbClr val="449FBD"/>
              </a:buClr>
              <a:buFont typeface="Calibri" panose="020F050202020403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2pPr>
            <a:lvl3pPr marL="1143000" indent="-228600" eaLnBrk="0" hangingPunct="0">
              <a:spcBef>
                <a:spcPct val="20000"/>
              </a:spcBef>
              <a:buClr>
                <a:srgbClr val="5FAEC8"/>
              </a:buClr>
              <a:buFont typeface="Calibri" panose="020F050202020403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3pPr>
            <a:lvl4pPr marL="1600200" indent="-228600" eaLnBrk="0" hangingPunct="0">
              <a:spcBef>
                <a:spcPct val="20000"/>
              </a:spcBef>
              <a:buClr>
                <a:srgbClr val="C5E2EE"/>
              </a:buClr>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defRPr>
            </a:lvl4pPr>
            <a:lvl5pPr marL="2057400" indent="-228600" eaLnBrk="0" hangingPunct="0">
              <a:spcBef>
                <a:spcPct val="20000"/>
              </a:spcBef>
              <a:buClr>
                <a:srgbClr val="C5E2F1"/>
              </a:buClr>
              <a:buFont typeface="Calibri" panose="020F050202020403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C5E2F1"/>
              </a:buClr>
              <a:buFont typeface="Calibri" panose="020F050202020403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C5E2F1"/>
              </a:buClr>
              <a:buFont typeface="Calibri" panose="020F050202020403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C5E2F1"/>
              </a:buClr>
              <a:buFont typeface="Calibri" panose="020F050202020403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C5E2F1"/>
              </a:buClr>
              <a:buFont typeface="Calibri" panose="020F050202020403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Calibri" panose="020F0502020204030204" pitchFamily="34" charset="0"/>
              </a:defRPr>
            </a:lvl9pPr>
          </a:lstStyle>
          <a:p>
            <a:pPr eaLnBrk="1" hangingPunct="1">
              <a:spcBef>
                <a:spcPct val="0"/>
              </a:spcBef>
              <a:buClrTx/>
              <a:buFontTx/>
              <a:buNone/>
            </a:pPr>
            <a:r>
              <a:rPr lang="de-AT" altLang="en-US" sz="1400">
                <a:solidFill>
                  <a:srgbClr val="000000"/>
                </a:solidFill>
                <a:latin typeface="Arial" panose="020B0604020202020204" pitchFamily="34" charset="0"/>
                <a:ea typeface="Droid Sans"/>
                <a:cs typeface="Droid Sans"/>
              </a:rPr>
              <a:t>Task 3</a:t>
            </a:r>
          </a:p>
        </p:txBody>
      </p:sp>
      <p:sp>
        <p:nvSpPr>
          <p:cNvPr id="21518" name="Line 15"/>
          <p:cNvSpPr>
            <a:spLocks noChangeShapeType="1"/>
          </p:cNvSpPr>
          <p:nvPr/>
        </p:nvSpPr>
        <p:spPr bwMode="auto">
          <a:xfrm>
            <a:off x="6334126" y="2541589"/>
            <a:ext cx="1660525" cy="757237"/>
          </a:xfrm>
          <a:prstGeom prst="line">
            <a:avLst/>
          </a:prstGeom>
          <a:noFill/>
          <a:ln w="25560">
            <a:solidFill>
              <a:srgbClr val="1D82A4"/>
            </a:solidFill>
            <a:miter lim="800000"/>
            <a:headEnd/>
            <a:tailEnd/>
          </a:ln>
          <a:effectLst>
            <a:outerShdw dist="74769" dir="938535" algn="ctr" rotWithShape="0">
              <a:srgbClr val="000000">
                <a:alpha val="38033"/>
              </a:srgbClr>
            </a:outerShdw>
          </a:effectLst>
          <a:extLst>
            <a:ext uri="{909E8E84-426E-40DD-AFC4-6F175D3DCCD1}">
              <a14:hiddenFill xmlns:a14="http://schemas.microsoft.com/office/drawing/2010/main">
                <a:noFill/>
              </a14:hiddenFill>
            </a:ext>
          </a:extLst>
        </p:spPr>
        <p:txBody>
          <a:bodyPr/>
          <a:lstStyle/>
          <a:p>
            <a:endParaRPr lang="en-US"/>
          </a:p>
        </p:txBody>
      </p:sp>
      <p:sp>
        <p:nvSpPr>
          <p:cNvPr id="21519" name="Line 16"/>
          <p:cNvSpPr>
            <a:spLocks noChangeShapeType="1"/>
          </p:cNvSpPr>
          <p:nvPr/>
        </p:nvSpPr>
        <p:spPr bwMode="auto">
          <a:xfrm flipV="1">
            <a:off x="6334126" y="3295651"/>
            <a:ext cx="1660525" cy="752475"/>
          </a:xfrm>
          <a:prstGeom prst="line">
            <a:avLst/>
          </a:prstGeom>
          <a:noFill/>
          <a:ln w="25560">
            <a:solidFill>
              <a:srgbClr val="1D82A4"/>
            </a:solidFill>
            <a:miter lim="800000"/>
            <a:headEnd/>
            <a:tailEnd/>
          </a:ln>
          <a:effectLst>
            <a:outerShdw dist="74769" dir="938535" algn="ctr" rotWithShape="0">
              <a:srgbClr val="000000">
                <a:alpha val="38033"/>
              </a:srgbClr>
            </a:outerShdw>
          </a:effectLst>
          <a:extLst>
            <a:ext uri="{909E8E84-426E-40DD-AFC4-6F175D3DCCD1}">
              <a14:hiddenFill xmlns:a14="http://schemas.microsoft.com/office/drawing/2010/main">
                <a:noFill/>
              </a14:hiddenFill>
            </a:ext>
          </a:extLst>
        </p:spPr>
        <p:txBody>
          <a:bodyPr/>
          <a:lstStyle/>
          <a:p>
            <a:endParaRPr lang="en-US"/>
          </a:p>
        </p:txBody>
      </p:sp>
      <p:sp>
        <p:nvSpPr>
          <p:cNvPr id="21520" name="Line 17"/>
          <p:cNvSpPr>
            <a:spLocks noChangeShapeType="1"/>
          </p:cNvSpPr>
          <p:nvPr/>
        </p:nvSpPr>
        <p:spPr bwMode="auto">
          <a:xfrm>
            <a:off x="6334126" y="2541588"/>
            <a:ext cx="1660525" cy="2220912"/>
          </a:xfrm>
          <a:prstGeom prst="line">
            <a:avLst/>
          </a:prstGeom>
          <a:noFill/>
          <a:ln w="25560">
            <a:solidFill>
              <a:srgbClr val="1D82A4"/>
            </a:solidFill>
            <a:miter lim="800000"/>
            <a:headEnd/>
            <a:tailEnd/>
          </a:ln>
          <a:effectLst>
            <a:outerShdw dist="74769" dir="938535" algn="ctr" rotWithShape="0">
              <a:srgbClr val="000000">
                <a:alpha val="38033"/>
              </a:srgbClr>
            </a:outerShdw>
          </a:effectLst>
          <a:extLst>
            <a:ext uri="{909E8E84-426E-40DD-AFC4-6F175D3DCCD1}">
              <a14:hiddenFill xmlns:a14="http://schemas.microsoft.com/office/drawing/2010/main">
                <a:noFill/>
              </a14:hiddenFill>
            </a:ext>
          </a:extLst>
        </p:spPr>
        <p:txBody>
          <a:bodyPr/>
          <a:lstStyle/>
          <a:p>
            <a:endParaRPr lang="en-US"/>
          </a:p>
        </p:txBody>
      </p:sp>
      <p:sp>
        <p:nvSpPr>
          <p:cNvPr id="21521" name="Line 18"/>
          <p:cNvSpPr>
            <a:spLocks noChangeShapeType="1"/>
          </p:cNvSpPr>
          <p:nvPr/>
        </p:nvSpPr>
        <p:spPr bwMode="auto">
          <a:xfrm>
            <a:off x="6334126" y="4044950"/>
            <a:ext cx="1660525" cy="717550"/>
          </a:xfrm>
          <a:prstGeom prst="line">
            <a:avLst/>
          </a:prstGeom>
          <a:noFill/>
          <a:ln w="25560">
            <a:solidFill>
              <a:srgbClr val="1D82A4"/>
            </a:solidFill>
            <a:miter lim="800000"/>
            <a:headEnd/>
            <a:tailEnd/>
          </a:ln>
          <a:effectLst>
            <a:outerShdw dist="74769" dir="938535" algn="ctr" rotWithShape="0">
              <a:srgbClr val="000000">
                <a:alpha val="38033"/>
              </a:srgbClr>
            </a:outerShdw>
          </a:effectLst>
          <a:extLst>
            <a:ext uri="{909E8E84-426E-40DD-AFC4-6F175D3DCCD1}">
              <a14:hiddenFill xmlns:a14="http://schemas.microsoft.com/office/drawing/2010/main">
                <a:noFill/>
              </a14:hiddenFill>
            </a:ext>
          </a:extLst>
        </p:spPr>
        <p:txBody>
          <a:bodyPr/>
          <a:lstStyle/>
          <a:p>
            <a:endParaRPr lang="en-US"/>
          </a:p>
        </p:txBody>
      </p:sp>
      <p:sp>
        <p:nvSpPr>
          <p:cNvPr id="21522" name="Line 19"/>
          <p:cNvSpPr>
            <a:spLocks noChangeShapeType="1"/>
          </p:cNvSpPr>
          <p:nvPr/>
        </p:nvSpPr>
        <p:spPr bwMode="auto">
          <a:xfrm flipV="1">
            <a:off x="6334126" y="4759325"/>
            <a:ext cx="1660525" cy="774700"/>
          </a:xfrm>
          <a:prstGeom prst="line">
            <a:avLst/>
          </a:prstGeom>
          <a:noFill/>
          <a:ln w="25560">
            <a:solidFill>
              <a:srgbClr val="1D82A4"/>
            </a:solidFill>
            <a:miter lim="800000"/>
            <a:headEnd/>
            <a:tailEnd/>
          </a:ln>
          <a:effectLst>
            <a:outerShdw dist="74769" dir="938535" algn="ctr" rotWithShape="0">
              <a:srgbClr val="000000">
                <a:alpha val="38033"/>
              </a:srgbClr>
            </a:outerShdw>
          </a:effectLst>
          <a:extLst>
            <a:ext uri="{909E8E84-426E-40DD-AFC4-6F175D3DCCD1}">
              <a14:hiddenFill xmlns:a14="http://schemas.microsoft.com/office/drawing/2010/main">
                <a:noFill/>
              </a14:hiddenFill>
            </a:ext>
          </a:extLst>
        </p:spPr>
        <p:txBody>
          <a:bodyPr/>
          <a:lstStyle/>
          <a:p>
            <a:endParaRPr lang="en-US"/>
          </a:p>
        </p:txBody>
      </p:sp>
      <p:sp>
        <p:nvSpPr>
          <p:cNvPr id="21523" name="Line 20"/>
          <p:cNvSpPr>
            <a:spLocks noChangeShapeType="1"/>
          </p:cNvSpPr>
          <p:nvPr/>
        </p:nvSpPr>
        <p:spPr bwMode="auto">
          <a:xfrm flipV="1">
            <a:off x="6334126" y="3295650"/>
            <a:ext cx="1660525" cy="2273300"/>
          </a:xfrm>
          <a:prstGeom prst="line">
            <a:avLst/>
          </a:prstGeom>
          <a:noFill/>
          <a:ln w="25560">
            <a:solidFill>
              <a:srgbClr val="1D82A4"/>
            </a:solidFill>
            <a:miter lim="800000"/>
            <a:headEnd/>
            <a:tailEnd/>
          </a:ln>
          <a:effectLst>
            <a:outerShdw dist="74769" dir="938535" algn="ctr" rotWithShape="0">
              <a:srgbClr val="000000">
                <a:alpha val="38033"/>
              </a:srgbClr>
            </a:outerShdw>
          </a:effectLst>
          <a:extLst>
            <a:ext uri="{909E8E84-426E-40DD-AFC4-6F175D3DCCD1}">
              <a14:hiddenFill xmlns:a14="http://schemas.microsoft.com/office/drawing/2010/main">
                <a:noFill/>
              </a14:hiddenFill>
            </a:ext>
          </a:extLst>
        </p:spPr>
        <p:txBody>
          <a:bodyPr/>
          <a:lstStyle/>
          <a:p>
            <a:endParaRPr lang="en-US"/>
          </a:p>
        </p:txBody>
      </p:sp>
      <p:grpSp>
        <p:nvGrpSpPr>
          <p:cNvPr id="21524" name="Group 21"/>
          <p:cNvGrpSpPr>
            <a:grpSpLocks/>
          </p:cNvGrpSpPr>
          <p:nvPr/>
        </p:nvGrpSpPr>
        <p:grpSpPr bwMode="auto">
          <a:xfrm>
            <a:off x="9459913" y="3948113"/>
            <a:ext cx="862012" cy="430212"/>
            <a:chOff x="4933" y="2466"/>
            <a:chExt cx="543" cy="271"/>
          </a:xfrm>
        </p:grpSpPr>
        <p:sp>
          <p:nvSpPr>
            <p:cNvPr id="21529" name="AutoShape 22"/>
            <p:cNvSpPr>
              <a:spLocks noChangeArrowheads="1"/>
            </p:cNvSpPr>
            <p:nvPr/>
          </p:nvSpPr>
          <p:spPr bwMode="auto">
            <a:xfrm>
              <a:off x="4933" y="2466"/>
              <a:ext cx="543" cy="271"/>
            </a:xfrm>
            <a:prstGeom prst="roundRect">
              <a:avLst>
                <a:gd name="adj" fmla="val 10000"/>
              </a:avLst>
            </a:prstGeom>
            <a:solidFill>
              <a:srgbClr val="1D82A4"/>
            </a:solidFill>
            <a:ln w="2556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20000"/>
                </a:spcBef>
                <a:buClr>
                  <a:srgbClr val="1D82A4"/>
                </a:buClr>
                <a:buChar char="•"/>
                <a:defRPr sz="2800">
                  <a:solidFill>
                    <a:schemeClr val="tx1"/>
                  </a:solidFill>
                  <a:latin typeface="Calibri" panose="020F0502020204030204" pitchFamily="34" charset="0"/>
                </a:defRPr>
              </a:lvl1pPr>
              <a:lvl2pPr marL="742950" indent="-285750" eaLnBrk="0" hangingPunct="0">
                <a:spcBef>
                  <a:spcPct val="20000"/>
                </a:spcBef>
                <a:buClr>
                  <a:srgbClr val="449FBD"/>
                </a:buClr>
                <a:buFont typeface="Calibri" panose="020F0502020204030204" pitchFamily="34" charset="0"/>
                <a:buChar char="•"/>
                <a:defRPr sz="2400">
                  <a:solidFill>
                    <a:schemeClr val="tx1"/>
                  </a:solidFill>
                  <a:latin typeface="Calibri" panose="020F0502020204030204" pitchFamily="34" charset="0"/>
                </a:defRPr>
              </a:lvl2pPr>
              <a:lvl3pPr marL="1143000" indent="-228600" eaLnBrk="0" hangingPunct="0">
                <a:spcBef>
                  <a:spcPct val="20000"/>
                </a:spcBef>
                <a:buClr>
                  <a:srgbClr val="5FAEC8"/>
                </a:buClr>
                <a:buFont typeface="Calibri" panose="020F0502020204030204" pitchFamily="34" charset="0"/>
                <a:buChar char="•"/>
                <a:defRPr sz="2000">
                  <a:solidFill>
                    <a:schemeClr val="tx1"/>
                  </a:solidFill>
                  <a:latin typeface="Calibri" panose="020F0502020204030204" pitchFamily="34" charset="0"/>
                </a:defRPr>
              </a:lvl3pPr>
              <a:lvl4pPr marL="1600200" indent="-228600" eaLnBrk="0" hangingPunct="0">
                <a:spcBef>
                  <a:spcPct val="20000"/>
                </a:spcBef>
                <a:buClr>
                  <a:srgbClr val="C5E2EE"/>
                </a:buClr>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Clr>
                  <a:srgbClr val="C5E2F1"/>
                </a:buClr>
                <a:buFont typeface="Calibri" panose="020F0502020204030204" pitchFamily="34" charset="0"/>
                <a:buChar char="•"/>
                <a:defRPr sz="16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C5E2F1"/>
                </a:buClr>
                <a:buFont typeface="Calibri" panose="020F0502020204030204" pitchFamily="34" charset="0"/>
                <a:buChar char="•"/>
                <a:defRPr sz="16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C5E2F1"/>
                </a:buClr>
                <a:buFont typeface="Calibri" panose="020F0502020204030204" pitchFamily="34" charset="0"/>
                <a:buChar char="•"/>
                <a:defRPr sz="16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C5E2F1"/>
                </a:buClr>
                <a:buFont typeface="Calibri" panose="020F0502020204030204" pitchFamily="34" charset="0"/>
                <a:buChar char="•"/>
                <a:defRPr sz="16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C5E2F1"/>
                </a:buClr>
                <a:buFont typeface="Calibri" panose="020F0502020204030204" pitchFamily="34" charset="0"/>
                <a:buChar char="•"/>
                <a:defRPr sz="1600">
                  <a:solidFill>
                    <a:schemeClr val="tx1"/>
                  </a:solidFill>
                  <a:latin typeface="Calibri" panose="020F0502020204030204" pitchFamily="34" charset="0"/>
                </a:defRPr>
              </a:lvl9pPr>
            </a:lstStyle>
            <a:p>
              <a:pPr eaLnBrk="1" hangingPunct="1">
                <a:spcBef>
                  <a:spcPct val="0"/>
                </a:spcBef>
                <a:buClrTx/>
                <a:buFontTx/>
                <a:buNone/>
              </a:pPr>
              <a:endParaRPr lang="en-GB" altLang="en-US" sz="1800"/>
            </a:p>
          </p:txBody>
        </p:sp>
        <p:sp>
          <p:nvSpPr>
            <p:cNvPr id="21530" name="Rectangle 23"/>
            <p:cNvSpPr>
              <a:spLocks noChangeArrowheads="1"/>
            </p:cNvSpPr>
            <p:nvPr/>
          </p:nvSpPr>
          <p:spPr bwMode="auto">
            <a:xfrm>
              <a:off x="4941" y="2474"/>
              <a:ext cx="527"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280" tIns="8280" rIns="8280" bIns="8280" anchor="ctr"/>
            <a:lstStyle>
              <a:lvl1pPr eaLnBrk="0" hangingPunct="0">
                <a:spcBef>
                  <a:spcPct val="20000"/>
                </a:spcBef>
                <a:buClr>
                  <a:srgbClr val="1D82A4"/>
                </a:buClr>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1pPr>
              <a:lvl2pPr marL="742950" indent="-285750" eaLnBrk="0" hangingPunct="0">
                <a:spcBef>
                  <a:spcPct val="20000"/>
                </a:spcBef>
                <a:buClr>
                  <a:srgbClr val="449FBD"/>
                </a:buClr>
                <a:buFont typeface="Calibri" panose="020F050202020403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2pPr>
              <a:lvl3pPr marL="1143000" indent="-228600" eaLnBrk="0" hangingPunct="0">
                <a:spcBef>
                  <a:spcPct val="20000"/>
                </a:spcBef>
                <a:buClr>
                  <a:srgbClr val="5FAEC8"/>
                </a:buClr>
                <a:buFont typeface="Calibri" panose="020F050202020403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3pPr>
              <a:lvl4pPr marL="1600200" indent="-228600" eaLnBrk="0" hangingPunct="0">
                <a:spcBef>
                  <a:spcPct val="20000"/>
                </a:spcBef>
                <a:buClr>
                  <a:srgbClr val="C5E2EE"/>
                </a:buClr>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defRPr>
              </a:lvl4pPr>
              <a:lvl5pPr marL="2057400" indent="-228600" eaLnBrk="0" hangingPunct="0">
                <a:spcBef>
                  <a:spcPct val="20000"/>
                </a:spcBef>
                <a:buClr>
                  <a:srgbClr val="C5E2F1"/>
                </a:buClr>
                <a:buFont typeface="Calibri" panose="020F050202020403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C5E2F1"/>
                </a:buClr>
                <a:buFont typeface="Calibri" panose="020F050202020403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C5E2F1"/>
                </a:buClr>
                <a:buFont typeface="Calibri" panose="020F050202020403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C5E2F1"/>
                </a:buClr>
                <a:buFont typeface="Calibri" panose="020F050202020403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C5E2F1"/>
                </a:buClr>
                <a:buFont typeface="Calibri" panose="020F050202020403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Calibri" panose="020F0502020204030204" pitchFamily="34" charset="0"/>
                </a:defRPr>
              </a:lvl9pPr>
            </a:lstStyle>
            <a:p>
              <a:pPr algn="ctr" eaLnBrk="1" hangingPunct="1">
                <a:lnSpc>
                  <a:spcPct val="90000"/>
                </a:lnSpc>
                <a:spcBef>
                  <a:spcPct val="0"/>
                </a:spcBef>
                <a:spcAft>
                  <a:spcPts val="563"/>
                </a:spcAft>
                <a:buClrTx/>
                <a:buNone/>
              </a:pPr>
              <a:r>
                <a:rPr lang="de-AT" altLang="en-US" sz="1300">
                  <a:solidFill>
                    <a:srgbClr val="FFFFFF"/>
                  </a:solidFill>
                  <a:ea typeface="Droid Sans"/>
                  <a:cs typeface="Droid Sans"/>
                </a:rPr>
                <a:t>Output data</a:t>
              </a:r>
            </a:p>
          </p:txBody>
        </p:sp>
      </p:grpSp>
      <p:sp>
        <p:nvSpPr>
          <p:cNvPr id="21525" name="AutoShape 24"/>
          <p:cNvSpPr>
            <a:spLocks noChangeArrowheads="1"/>
          </p:cNvSpPr>
          <p:nvPr/>
        </p:nvSpPr>
        <p:spPr bwMode="auto">
          <a:xfrm>
            <a:off x="7994650" y="4514851"/>
            <a:ext cx="1130300" cy="669925"/>
          </a:xfrm>
          <a:prstGeom prst="roundRect">
            <a:avLst>
              <a:gd name="adj" fmla="val 16667"/>
            </a:avLst>
          </a:prstGeom>
          <a:solidFill>
            <a:srgbClr val="1D82A4"/>
          </a:solidFill>
          <a:ln w="38160">
            <a:solidFill>
              <a:srgbClr val="FFFFFF"/>
            </a:solidFill>
            <a:miter lim="800000"/>
            <a:headEnd/>
            <a:tailEnd/>
          </a:ln>
          <a:effectLst>
            <a:outerShdw dist="74769" dir="938535" algn="ctr" rotWithShape="0">
              <a:srgbClr val="000000">
                <a:alpha val="38033"/>
              </a:srgbClr>
            </a:outerShdw>
          </a:effectLst>
        </p:spPr>
        <p:txBody>
          <a:bodyPr lIns="90000" tIns="46800" rIns="90000" bIns="46800" anchor="ctr"/>
          <a:lstStyle>
            <a:lvl1pPr eaLnBrk="0" hangingPunct="0">
              <a:spcBef>
                <a:spcPct val="20000"/>
              </a:spcBef>
              <a:buClr>
                <a:srgbClr val="1D82A4"/>
              </a:buClr>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1pPr>
            <a:lvl2pPr marL="742950" indent="-285750" eaLnBrk="0" hangingPunct="0">
              <a:spcBef>
                <a:spcPct val="20000"/>
              </a:spcBef>
              <a:buClr>
                <a:srgbClr val="449FBD"/>
              </a:buClr>
              <a:buFont typeface="Calibri" panose="020F050202020403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2pPr>
            <a:lvl3pPr marL="1143000" indent="-228600" eaLnBrk="0" hangingPunct="0">
              <a:spcBef>
                <a:spcPct val="20000"/>
              </a:spcBef>
              <a:buClr>
                <a:srgbClr val="5FAEC8"/>
              </a:buClr>
              <a:buFont typeface="Calibri" panose="020F050202020403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3pPr>
            <a:lvl4pPr marL="1600200" indent="-228600" eaLnBrk="0" hangingPunct="0">
              <a:spcBef>
                <a:spcPct val="20000"/>
              </a:spcBef>
              <a:buClr>
                <a:srgbClr val="C5E2EE"/>
              </a:buClr>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defRPr>
            </a:lvl4pPr>
            <a:lvl5pPr marL="2057400" indent="-228600" eaLnBrk="0" hangingPunct="0">
              <a:spcBef>
                <a:spcPct val="20000"/>
              </a:spcBef>
              <a:buClr>
                <a:srgbClr val="C5E2F1"/>
              </a:buClr>
              <a:buFont typeface="Calibri" panose="020F050202020403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C5E2F1"/>
              </a:buClr>
              <a:buFont typeface="Calibri" panose="020F050202020403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C5E2F1"/>
              </a:buClr>
              <a:buFont typeface="Calibri" panose="020F050202020403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C5E2F1"/>
              </a:buClr>
              <a:buFont typeface="Calibri" panose="020F050202020403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C5E2F1"/>
              </a:buClr>
              <a:buFont typeface="Calibri" panose="020F050202020403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Calibri" panose="020F0502020204030204" pitchFamily="34" charset="0"/>
              </a:defRPr>
            </a:lvl9pPr>
          </a:lstStyle>
          <a:p>
            <a:pPr algn="ctr" eaLnBrk="1" hangingPunct="1">
              <a:spcBef>
                <a:spcPct val="0"/>
              </a:spcBef>
              <a:buClrTx/>
              <a:buFontTx/>
              <a:buNone/>
            </a:pPr>
            <a:r>
              <a:rPr lang="de-AT" altLang="en-US" sz="1300" dirty="0">
                <a:solidFill>
                  <a:srgbClr val="FFFFFF"/>
                </a:solidFill>
                <a:ea typeface="Droid Sans"/>
                <a:cs typeface="Droid Sans"/>
              </a:rPr>
              <a:t>Aggregated Result</a:t>
            </a:r>
          </a:p>
        </p:txBody>
      </p:sp>
      <p:sp>
        <p:nvSpPr>
          <p:cNvPr id="21526" name="AutoShape 25"/>
          <p:cNvSpPr>
            <a:spLocks noChangeArrowheads="1"/>
          </p:cNvSpPr>
          <p:nvPr/>
        </p:nvSpPr>
        <p:spPr bwMode="auto">
          <a:xfrm>
            <a:off x="7994650" y="3051175"/>
            <a:ext cx="1130300" cy="668338"/>
          </a:xfrm>
          <a:prstGeom prst="roundRect">
            <a:avLst>
              <a:gd name="adj" fmla="val 16667"/>
            </a:avLst>
          </a:prstGeom>
          <a:solidFill>
            <a:srgbClr val="1D82A4"/>
          </a:solidFill>
          <a:ln w="38160">
            <a:solidFill>
              <a:srgbClr val="FFFFFF"/>
            </a:solidFill>
            <a:miter lim="800000"/>
            <a:headEnd/>
            <a:tailEnd/>
          </a:ln>
          <a:effectLst>
            <a:outerShdw dist="74769" dir="938535" algn="ctr" rotWithShape="0">
              <a:srgbClr val="000000">
                <a:alpha val="38033"/>
              </a:srgbClr>
            </a:outerShdw>
          </a:effectLst>
        </p:spPr>
        <p:txBody>
          <a:bodyPr lIns="90000" tIns="46800" rIns="90000" bIns="46800" anchor="ctr"/>
          <a:lstStyle>
            <a:lvl1pPr eaLnBrk="0" hangingPunct="0">
              <a:spcBef>
                <a:spcPct val="20000"/>
              </a:spcBef>
              <a:buClr>
                <a:srgbClr val="1D82A4"/>
              </a:buClr>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1pPr>
            <a:lvl2pPr marL="742950" indent="-285750" eaLnBrk="0" hangingPunct="0">
              <a:spcBef>
                <a:spcPct val="20000"/>
              </a:spcBef>
              <a:buClr>
                <a:srgbClr val="449FBD"/>
              </a:buClr>
              <a:buFont typeface="Calibri" panose="020F050202020403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2pPr>
            <a:lvl3pPr marL="1143000" indent="-228600" eaLnBrk="0" hangingPunct="0">
              <a:spcBef>
                <a:spcPct val="20000"/>
              </a:spcBef>
              <a:buClr>
                <a:srgbClr val="5FAEC8"/>
              </a:buClr>
              <a:buFont typeface="Calibri" panose="020F050202020403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3pPr>
            <a:lvl4pPr marL="1600200" indent="-228600" eaLnBrk="0" hangingPunct="0">
              <a:spcBef>
                <a:spcPct val="20000"/>
              </a:spcBef>
              <a:buClr>
                <a:srgbClr val="C5E2EE"/>
              </a:buClr>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defRPr>
            </a:lvl4pPr>
            <a:lvl5pPr marL="2057400" indent="-228600" eaLnBrk="0" hangingPunct="0">
              <a:spcBef>
                <a:spcPct val="20000"/>
              </a:spcBef>
              <a:buClr>
                <a:srgbClr val="C5E2F1"/>
              </a:buClr>
              <a:buFont typeface="Calibri" panose="020F050202020403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C5E2F1"/>
              </a:buClr>
              <a:buFont typeface="Calibri" panose="020F050202020403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C5E2F1"/>
              </a:buClr>
              <a:buFont typeface="Calibri" panose="020F050202020403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C5E2F1"/>
              </a:buClr>
              <a:buFont typeface="Calibri" panose="020F050202020403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C5E2F1"/>
              </a:buClr>
              <a:buFont typeface="Calibri" panose="020F050202020403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Calibri" panose="020F0502020204030204" pitchFamily="34" charset="0"/>
              </a:defRPr>
            </a:lvl9pPr>
          </a:lstStyle>
          <a:p>
            <a:pPr algn="ctr" eaLnBrk="1" hangingPunct="1">
              <a:spcBef>
                <a:spcPct val="0"/>
              </a:spcBef>
              <a:buClrTx/>
              <a:buFontTx/>
              <a:buNone/>
            </a:pPr>
            <a:r>
              <a:rPr lang="de-AT" altLang="en-US" sz="1300" dirty="0">
                <a:solidFill>
                  <a:srgbClr val="FFFFFF"/>
                </a:solidFill>
                <a:ea typeface="Droid Sans"/>
                <a:cs typeface="Droid Sans"/>
              </a:rPr>
              <a:t>Aggregated Result</a:t>
            </a:r>
          </a:p>
        </p:txBody>
      </p:sp>
      <p:sp>
        <p:nvSpPr>
          <p:cNvPr id="21527" name="AutoShape 26"/>
          <p:cNvSpPr>
            <a:spLocks/>
          </p:cNvSpPr>
          <p:nvPr/>
        </p:nvSpPr>
        <p:spPr bwMode="auto">
          <a:xfrm>
            <a:off x="9139239" y="3376613"/>
            <a:ext cx="211137" cy="1573212"/>
          </a:xfrm>
          <a:prstGeom prst="rightBrace">
            <a:avLst>
              <a:gd name="adj1" fmla="val 8348"/>
              <a:gd name="adj2" fmla="val 50000"/>
            </a:avLst>
          </a:prstGeom>
          <a:noFill/>
          <a:ln w="25560">
            <a:solidFill>
              <a:srgbClr val="1D82A4"/>
            </a:solidFill>
            <a:miter lim="800000"/>
            <a:headEnd/>
            <a:tailEnd/>
          </a:ln>
          <a:effectLst>
            <a:outerShdw dist="74769" dir="938535" algn="ctr" rotWithShape="0">
              <a:srgbClr val="000000">
                <a:alpha val="38033"/>
              </a:srgbClr>
            </a:outer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rgbClr val="1D82A4"/>
              </a:buClr>
              <a:buChar char="•"/>
              <a:defRPr sz="2800">
                <a:solidFill>
                  <a:schemeClr val="tx1"/>
                </a:solidFill>
                <a:latin typeface="Calibri" panose="020F0502020204030204" pitchFamily="34" charset="0"/>
              </a:defRPr>
            </a:lvl1pPr>
            <a:lvl2pPr marL="742950" indent="-285750" eaLnBrk="0" hangingPunct="0">
              <a:spcBef>
                <a:spcPct val="20000"/>
              </a:spcBef>
              <a:buClr>
                <a:srgbClr val="449FBD"/>
              </a:buClr>
              <a:buFont typeface="Calibri" panose="020F0502020204030204" pitchFamily="34" charset="0"/>
              <a:buChar char="•"/>
              <a:defRPr sz="2400">
                <a:solidFill>
                  <a:schemeClr val="tx1"/>
                </a:solidFill>
                <a:latin typeface="Calibri" panose="020F0502020204030204" pitchFamily="34" charset="0"/>
              </a:defRPr>
            </a:lvl2pPr>
            <a:lvl3pPr marL="1143000" indent="-228600" eaLnBrk="0" hangingPunct="0">
              <a:spcBef>
                <a:spcPct val="20000"/>
              </a:spcBef>
              <a:buClr>
                <a:srgbClr val="5FAEC8"/>
              </a:buClr>
              <a:buFont typeface="Calibri" panose="020F0502020204030204" pitchFamily="34" charset="0"/>
              <a:buChar char="•"/>
              <a:defRPr sz="2000">
                <a:solidFill>
                  <a:schemeClr val="tx1"/>
                </a:solidFill>
                <a:latin typeface="Calibri" panose="020F0502020204030204" pitchFamily="34" charset="0"/>
              </a:defRPr>
            </a:lvl3pPr>
            <a:lvl4pPr marL="1600200" indent="-228600" eaLnBrk="0" hangingPunct="0">
              <a:spcBef>
                <a:spcPct val="20000"/>
              </a:spcBef>
              <a:buClr>
                <a:srgbClr val="C5E2EE"/>
              </a:buClr>
              <a:buFont typeface="Arial" panose="020B0604020202020204" pitchFamily="34" charset="0"/>
              <a:buChar char="•"/>
              <a:defRPr>
                <a:solidFill>
                  <a:schemeClr val="tx1"/>
                </a:solidFill>
                <a:latin typeface="Calibri" panose="020F0502020204030204" pitchFamily="34" charset="0"/>
              </a:defRPr>
            </a:lvl4pPr>
            <a:lvl5pPr marL="2057400" indent="-228600" eaLnBrk="0" hangingPunct="0">
              <a:spcBef>
                <a:spcPct val="20000"/>
              </a:spcBef>
              <a:buClr>
                <a:srgbClr val="C5E2F1"/>
              </a:buClr>
              <a:buFont typeface="Calibri" panose="020F0502020204030204" pitchFamily="34" charset="0"/>
              <a:buChar char="•"/>
              <a:defRPr sz="16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C5E2F1"/>
              </a:buClr>
              <a:buFont typeface="Calibri" panose="020F0502020204030204" pitchFamily="34" charset="0"/>
              <a:buChar char="•"/>
              <a:defRPr sz="16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C5E2F1"/>
              </a:buClr>
              <a:buFont typeface="Calibri" panose="020F0502020204030204" pitchFamily="34" charset="0"/>
              <a:buChar char="•"/>
              <a:defRPr sz="16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C5E2F1"/>
              </a:buClr>
              <a:buFont typeface="Calibri" panose="020F0502020204030204" pitchFamily="34" charset="0"/>
              <a:buChar char="•"/>
              <a:defRPr sz="16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C5E2F1"/>
              </a:buClr>
              <a:buFont typeface="Calibri" panose="020F0502020204030204" pitchFamily="34" charset="0"/>
              <a:buChar char="•"/>
              <a:defRPr sz="1600">
                <a:solidFill>
                  <a:schemeClr val="tx1"/>
                </a:solidFill>
                <a:latin typeface="Calibri" panose="020F0502020204030204" pitchFamily="34" charset="0"/>
              </a:defRPr>
            </a:lvl9pPr>
          </a:lstStyle>
          <a:p>
            <a:pPr eaLnBrk="1" hangingPunct="1">
              <a:spcBef>
                <a:spcPct val="0"/>
              </a:spcBef>
              <a:buClrTx/>
              <a:buFontTx/>
              <a:buNone/>
            </a:pPr>
            <a:endParaRPr lang="en-GB" altLang="en-US" sz="1800"/>
          </a:p>
        </p:txBody>
      </p:sp>
      <p:sp>
        <p:nvSpPr>
          <p:cNvPr id="21528" name="TextBox 1"/>
          <p:cNvSpPr txBox="1">
            <a:spLocks noChangeArrowheads="1"/>
          </p:cNvSpPr>
          <p:nvPr/>
        </p:nvSpPr>
        <p:spPr bwMode="auto">
          <a:xfrm>
            <a:off x="7824789" y="5888039"/>
            <a:ext cx="1709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nl-NL" i="1"/>
              <a:t>© Sven Schlarb</a:t>
            </a:r>
            <a:endParaRPr lang="en-US" i="1"/>
          </a:p>
        </p:txBody>
      </p:sp>
      <p:sp>
        <p:nvSpPr>
          <p:cNvPr id="2" name="Date Placeholder 1"/>
          <p:cNvSpPr>
            <a:spLocks noGrp="1"/>
          </p:cNvSpPr>
          <p:nvPr>
            <p:ph type="dt" sz="half" idx="10"/>
          </p:nvPr>
        </p:nvSpPr>
        <p:spPr/>
        <p:txBody>
          <a:bodyPr/>
          <a:lstStyle/>
          <a:p>
            <a:r>
              <a:rPr lang="en-US" smtClean="0"/>
              <a:t>IUT comp. department</a:t>
            </a:r>
            <a:endParaRPr lang="en-US" dirty="0"/>
          </a:p>
        </p:txBody>
      </p:sp>
      <p:sp>
        <p:nvSpPr>
          <p:cNvPr id="3" name="Footer Placeholder 2"/>
          <p:cNvSpPr>
            <a:spLocks noGrp="1"/>
          </p:cNvSpPr>
          <p:nvPr>
            <p:ph type="ftr" sz="quarter" idx="11"/>
          </p:nvPr>
        </p:nvSpPr>
        <p:spPr/>
        <p:txBody>
          <a:bodyPr/>
          <a:lstStyle/>
          <a:p>
            <a:r>
              <a:rPr lang="en-US" smtClean="0"/>
              <a:t>What is hadoop?</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29</a:t>
            </a:fld>
            <a:endParaRPr lang="en-US" dirty="0"/>
          </a:p>
        </p:txBody>
      </p:sp>
    </p:spTree>
    <p:extLst>
      <p:ext uri="{BB962C8B-B14F-4D97-AF65-F5344CB8AC3E}">
        <p14:creationId xmlns:p14="http://schemas.microsoft.com/office/powerpoint/2010/main" val="243564428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a:t>
            </a:r>
            <a:endParaRPr lang="en-US" dirty="0"/>
          </a:p>
        </p:txBody>
      </p:sp>
      <p:sp>
        <p:nvSpPr>
          <p:cNvPr id="5" name="Date Placeholder 4"/>
          <p:cNvSpPr>
            <a:spLocks noGrp="1"/>
          </p:cNvSpPr>
          <p:nvPr>
            <p:ph type="dt" sz="half" idx="10"/>
          </p:nvPr>
        </p:nvSpPr>
        <p:spPr/>
        <p:txBody>
          <a:bodyPr/>
          <a:lstStyle/>
          <a:p>
            <a:r>
              <a:rPr lang="en-US" dirty="0"/>
              <a:t>IUT </a:t>
            </a:r>
            <a:r>
              <a:rPr lang="en-US" dirty="0" err="1"/>
              <a:t>Elec</a:t>
            </a:r>
            <a:r>
              <a:rPr lang="en-US" dirty="0"/>
              <a:t>- comp. department</a:t>
            </a:r>
          </a:p>
        </p:txBody>
      </p:sp>
      <p:sp>
        <p:nvSpPr>
          <p:cNvPr id="7" name="Footer Placeholder 6"/>
          <p:cNvSpPr>
            <a:spLocks noGrp="1"/>
          </p:cNvSpPr>
          <p:nvPr>
            <p:ph type="ftr" sz="quarter" idx="11"/>
          </p:nvPr>
        </p:nvSpPr>
        <p:spPr/>
        <p:txBody>
          <a:bodyPr/>
          <a:lstStyle/>
          <a:p>
            <a:r>
              <a:rPr lang="en-US" dirty="0"/>
              <a:t>BIG Data</a:t>
            </a:r>
          </a:p>
        </p:txBody>
      </p:sp>
      <p:sp>
        <p:nvSpPr>
          <p:cNvPr id="8" name="Slide Number Placeholder 7"/>
          <p:cNvSpPr>
            <a:spLocks noGrp="1"/>
          </p:cNvSpPr>
          <p:nvPr>
            <p:ph type="sldNum" sz="quarter" idx="12"/>
          </p:nvPr>
        </p:nvSpPr>
        <p:spPr/>
        <p:txBody>
          <a:bodyPr/>
          <a:lstStyle/>
          <a:p>
            <a:fld id="{4CE482DC-2269-4F26-9D2A-7E44B1A4CD85}" type="slidenum">
              <a:rPr lang="en-US" smtClean="0"/>
              <a:t>3</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9556" y="2002780"/>
            <a:ext cx="6716062" cy="4191585"/>
          </a:xfrm>
          <a:prstGeom prst="rect">
            <a:avLst/>
          </a:prstGeom>
        </p:spPr>
      </p:pic>
    </p:spTree>
    <p:extLst>
      <p:ext uri="{BB962C8B-B14F-4D97-AF65-F5344CB8AC3E}">
        <p14:creationId xmlns:p14="http://schemas.microsoft.com/office/powerpoint/2010/main" val="40306893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Hadoop</a:t>
            </a:r>
            <a:r>
              <a:rPr lang="en-US" dirty="0" smtClean="0"/>
              <a:t> streaming</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2278966"/>
            <a:ext cx="3460653" cy="3080824"/>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0460" y="1856936"/>
            <a:ext cx="6692063" cy="4262511"/>
          </a:xfrm>
          <a:prstGeom prst="rect">
            <a:avLst/>
          </a:prstGeom>
        </p:spPr>
      </p:pic>
      <p:sp>
        <p:nvSpPr>
          <p:cNvPr id="3" name="Date Placeholder 2"/>
          <p:cNvSpPr>
            <a:spLocks noGrp="1"/>
          </p:cNvSpPr>
          <p:nvPr>
            <p:ph type="dt" sz="half" idx="10"/>
          </p:nvPr>
        </p:nvSpPr>
        <p:spPr/>
        <p:txBody>
          <a:bodyPr/>
          <a:lstStyle/>
          <a:p>
            <a:r>
              <a:rPr lang="en-US" dirty="0"/>
              <a:t>IUT </a:t>
            </a:r>
            <a:r>
              <a:rPr lang="en-US" dirty="0" err="1"/>
              <a:t>Elec</a:t>
            </a:r>
            <a:r>
              <a:rPr lang="en-US" dirty="0"/>
              <a:t>- comp. department</a:t>
            </a:r>
          </a:p>
        </p:txBody>
      </p:sp>
      <p:sp>
        <p:nvSpPr>
          <p:cNvPr id="5" name="Footer Placeholder 4"/>
          <p:cNvSpPr>
            <a:spLocks noGrp="1"/>
          </p:cNvSpPr>
          <p:nvPr>
            <p:ph type="ftr" sz="quarter" idx="11"/>
          </p:nvPr>
        </p:nvSpPr>
        <p:spPr/>
        <p:txBody>
          <a:bodyPr/>
          <a:lstStyle/>
          <a:p>
            <a:r>
              <a:rPr lang="en-US" smtClean="0"/>
              <a:t>What is hadoop?</a:t>
            </a:r>
            <a:endParaRPr lang="en-US" dirty="0"/>
          </a:p>
        </p:txBody>
      </p:sp>
      <p:sp>
        <p:nvSpPr>
          <p:cNvPr id="7" name="Slide Number Placeholder 6"/>
          <p:cNvSpPr>
            <a:spLocks noGrp="1"/>
          </p:cNvSpPr>
          <p:nvPr>
            <p:ph type="sldNum" sz="quarter" idx="12"/>
          </p:nvPr>
        </p:nvSpPr>
        <p:spPr/>
        <p:txBody>
          <a:bodyPr/>
          <a:lstStyle/>
          <a:p>
            <a:fld id="{4CE482DC-2269-4F26-9D2A-7E44B1A4CD85}" type="slidenum">
              <a:rPr lang="en-US" smtClean="0"/>
              <a:t>30</a:t>
            </a:fld>
            <a:endParaRPr lang="en-US" dirty="0"/>
          </a:p>
        </p:txBody>
      </p:sp>
    </p:spTree>
    <p:extLst>
      <p:ext uri="{BB962C8B-B14F-4D97-AF65-F5344CB8AC3E}">
        <p14:creationId xmlns:p14="http://schemas.microsoft.com/office/powerpoint/2010/main" val="39739279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82142" y="1838487"/>
            <a:ext cx="7973538" cy="3982006"/>
          </a:xfrm>
        </p:spPr>
      </p:pic>
      <p:sp>
        <p:nvSpPr>
          <p:cNvPr id="5" name="TextBox 4"/>
          <p:cNvSpPr txBox="1"/>
          <p:nvPr/>
        </p:nvSpPr>
        <p:spPr>
          <a:xfrm>
            <a:off x="1097280" y="2349305"/>
            <a:ext cx="1969477" cy="1200329"/>
          </a:xfrm>
          <a:prstGeom prst="rect">
            <a:avLst/>
          </a:prstGeom>
          <a:noFill/>
        </p:spPr>
        <p:txBody>
          <a:bodyPr wrap="square" rtlCol="0">
            <a:spAutoFit/>
          </a:bodyPr>
          <a:lstStyle/>
          <a:p>
            <a:r>
              <a:rPr lang="en-US" sz="2400" dirty="0" smtClean="0">
                <a:solidFill>
                  <a:srgbClr val="FF0000"/>
                </a:solidFill>
              </a:rPr>
              <a:t>Goal </a:t>
            </a:r>
            <a:r>
              <a:rPr lang="en-US" sz="2400" dirty="0" smtClean="0"/>
              <a:t>: find total sales of each city!</a:t>
            </a:r>
            <a:endParaRPr lang="en-US" sz="2400" dirty="0"/>
          </a:p>
        </p:txBody>
      </p:sp>
      <p:sp>
        <p:nvSpPr>
          <p:cNvPr id="6" name="Date Placeholder 5"/>
          <p:cNvSpPr>
            <a:spLocks noGrp="1"/>
          </p:cNvSpPr>
          <p:nvPr>
            <p:ph type="dt" sz="half" idx="10"/>
          </p:nvPr>
        </p:nvSpPr>
        <p:spPr/>
        <p:txBody>
          <a:bodyPr/>
          <a:lstStyle/>
          <a:p>
            <a:r>
              <a:rPr lang="en-US" smtClean="0"/>
              <a:t>IUT comp. department</a:t>
            </a:r>
            <a:endParaRPr lang="en-US" dirty="0"/>
          </a:p>
        </p:txBody>
      </p:sp>
      <p:sp>
        <p:nvSpPr>
          <p:cNvPr id="7" name="Footer Placeholder 6"/>
          <p:cNvSpPr>
            <a:spLocks noGrp="1"/>
          </p:cNvSpPr>
          <p:nvPr>
            <p:ph type="ftr" sz="quarter" idx="11"/>
          </p:nvPr>
        </p:nvSpPr>
        <p:spPr/>
        <p:txBody>
          <a:bodyPr/>
          <a:lstStyle/>
          <a:p>
            <a:r>
              <a:rPr lang="en-US" smtClean="0"/>
              <a:t>What is hadoop?</a:t>
            </a:r>
            <a:endParaRPr lang="en-US" dirty="0"/>
          </a:p>
        </p:txBody>
      </p:sp>
      <p:sp>
        <p:nvSpPr>
          <p:cNvPr id="8" name="Slide Number Placeholder 7"/>
          <p:cNvSpPr>
            <a:spLocks noGrp="1"/>
          </p:cNvSpPr>
          <p:nvPr>
            <p:ph type="sldNum" sz="quarter" idx="12"/>
          </p:nvPr>
        </p:nvSpPr>
        <p:spPr/>
        <p:txBody>
          <a:bodyPr/>
          <a:lstStyle/>
          <a:p>
            <a:fld id="{4CE482DC-2269-4F26-9D2A-7E44B1A4CD85}" type="slidenum">
              <a:rPr lang="en-US" smtClean="0"/>
              <a:t>31</a:t>
            </a:fld>
            <a:endParaRPr lang="en-US" dirty="0"/>
          </a:p>
        </p:txBody>
      </p:sp>
    </p:spTree>
    <p:extLst>
      <p:ext uri="{BB962C8B-B14F-4D97-AF65-F5344CB8AC3E}">
        <p14:creationId xmlns:p14="http://schemas.microsoft.com/office/powerpoint/2010/main" val="13526501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06158" y="2123833"/>
            <a:ext cx="7240010" cy="3467584"/>
          </a:xfrm>
        </p:spPr>
      </p:pic>
      <p:sp>
        <p:nvSpPr>
          <p:cNvPr id="5" name="Date Placeholder 4"/>
          <p:cNvSpPr>
            <a:spLocks noGrp="1"/>
          </p:cNvSpPr>
          <p:nvPr>
            <p:ph type="dt" sz="half" idx="10"/>
          </p:nvPr>
        </p:nvSpPr>
        <p:spPr/>
        <p:txBody>
          <a:bodyPr/>
          <a:lstStyle/>
          <a:p>
            <a:r>
              <a:rPr lang="en-US" dirty="0"/>
              <a:t>IUT </a:t>
            </a:r>
            <a:r>
              <a:rPr lang="en-US" dirty="0" err="1"/>
              <a:t>Elec</a:t>
            </a:r>
            <a:r>
              <a:rPr lang="en-US" dirty="0"/>
              <a:t>- comp. department</a:t>
            </a:r>
          </a:p>
        </p:txBody>
      </p:sp>
      <p:sp>
        <p:nvSpPr>
          <p:cNvPr id="6" name="Footer Placeholder 5"/>
          <p:cNvSpPr>
            <a:spLocks noGrp="1"/>
          </p:cNvSpPr>
          <p:nvPr>
            <p:ph type="ftr" sz="quarter" idx="11"/>
          </p:nvPr>
        </p:nvSpPr>
        <p:spPr/>
        <p:txBody>
          <a:bodyPr/>
          <a:lstStyle/>
          <a:p>
            <a:r>
              <a:rPr lang="en-US" smtClean="0"/>
              <a:t>What is hadoop?</a:t>
            </a:r>
            <a:endParaRPr lang="en-US" dirty="0"/>
          </a:p>
        </p:txBody>
      </p:sp>
      <p:sp>
        <p:nvSpPr>
          <p:cNvPr id="7" name="Slide Number Placeholder 6"/>
          <p:cNvSpPr>
            <a:spLocks noGrp="1"/>
          </p:cNvSpPr>
          <p:nvPr>
            <p:ph type="sldNum" sz="quarter" idx="12"/>
          </p:nvPr>
        </p:nvSpPr>
        <p:spPr/>
        <p:txBody>
          <a:bodyPr/>
          <a:lstStyle/>
          <a:p>
            <a:fld id="{4CE482DC-2269-4F26-9D2A-7E44B1A4CD85}" type="slidenum">
              <a:rPr lang="en-US" smtClean="0"/>
              <a:t>32</a:t>
            </a:fld>
            <a:endParaRPr lang="en-US" dirty="0"/>
          </a:p>
        </p:txBody>
      </p:sp>
    </p:spTree>
    <p:extLst>
      <p:ext uri="{BB962C8B-B14F-4D97-AF65-F5344CB8AC3E}">
        <p14:creationId xmlns:p14="http://schemas.microsoft.com/office/powerpoint/2010/main" val="4240395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3218" y="1846263"/>
            <a:ext cx="6825890" cy="4022725"/>
          </a:xfrm>
        </p:spPr>
      </p:pic>
      <p:sp>
        <p:nvSpPr>
          <p:cNvPr id="5" name="Date Placeholder 4"/>
          <p:cNvSpPr>
            <a:spLocks noGrp="1"/>
          </p:cNvSpPr>
          <p:nvPr>
            <p:ph type="dt" sz="half" idx="10"/>
          </p:nvPr>
        </p:nvSpPr>
        <p:spPr/>
        <p:txBody>
          <a:bodyPr/>
          <a:lstStyle/>
          <a:p>
            <a:r>
              <a:rPr lang="en-US" dirty="0"/>
              <a:t>IUT </a:t>
            </a:r>
            <a:r>
              <a:rPr lang="en-US" dirty="0" err="1"/>
              <a:t>Elec</a:t>
            </a:r>
            <a:r>
              <a:rPr lang="en-US" dirty="0"/>
              <a:t>- comp. department</a:t>
            </a:r>
          </a:p>
        </p:txBody>
      </p:sp>
      <p:sp>
        <p:nvSpPr>
          <p:cNvPr id="6" name="Footer Placeholder 5"/>
          <p:cNvSpPr>
            <a:spLocks noGrp="1"/>
          </p:cNvSpPr>
          <p:nvPr>
            <p:ph type="ftr" sz="quarter" idx="11"/>
          </p:nvPr>
        </p:nvSpPr>
        <p:spPr/>
        <p:txBody>
          <a:bodyPr/>
          <a:lstStyle/>
          <a:p>
            <a:r>
              <a:rPr lang="en-US" smtClean="0"/>
              <a:t>What is hadoop?</a:t>
            </a:r>
            <a:endParaRPr lang="en-US" dirty="0"/>
          </a:p>
        </p:txBody>
      </p:sp>
      <p:sp>
        <p:nvSpPr>
          <p:cNvPr id="7" name="Slide Number Placeholder 6"/>
          <p:cNvSpPr>
            <a:spLocks noGrp="1"/>
          </p:cNvSpPr>
          <p:nvPr>
            <p:ph type="sldNum" sz="quarter" idx="12"/>
          </p:nvPr>
        </p:nvSpPr>
        <p:spPr/>
        <p:txBody>
          <a:bodyPr/>
          <a:lstStyle/>
          <a:p>
            <a:fld id="{4CE482DC-2269-4F26-9D2A-7E44B1A4CD85}" type="slidenum">
              <a:rPr lang="en-US" smtClean="0"/>
              <a:t>33</a:t>
            </a:fld>
            <a:endParaRPr lang="en-US" dirty="0"/>
          </a:p>
        </p:txBody>
      </p:sp>
    </p:spTree>
    <p:extLst>
      <p:ext uri="{BB962C8B-B14F-4D97-AF65-F5344CB8AC3E}">
        <p14:creationId xmlns:p14="http://schemas.microsoft.com/office/powerpoint/2010/main" val="248929354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Scaloop</a:t>
            </a:r>
            <a:r>
              <a:rPr lang="en-US" dirty="0" smtClean="0"/>
              <a:t> Story</a:t>
            </a:r>
            <a:endParaRPr lang="en-US" dirty="0"/>
          </a:p>
        </p:txBody>
      </p:sp>
      <p:sp>
        <p:nvSpPr>
          <p:cNvPr id="5" name="Date Placeholder 4"/>
          <p:cNvSpPr>
            <a:spLocks noGrp="1"/>
          </p:cNvSpPr>
          <p:nvPr>
            <p:ph type="dt" sz="half" idx="10"/>
          </p:nvPr>
        </p:nvSpPr>
        <p:spPr/>
        <p:txBody>
          <a:bodyPr/>
          <a:lstStyle/>
          <a:p>
            <a:r>
              <a:rPr lang="en-US" dirty="0"/>
              <a:t>IUT </a:t>
            </a:r>
            <a:r>
              <a:rPr lang="en-US" dirty="0" err="1"/>
              <a:t>Elec</a:t>
            </a:r>
            <a:r>
              <a:rPr lang="en-US" dirty="0"/>
              <a:t>- comp. department</a:t>
            </a:r>
          </a:p>
        </p:txBody>
      </p:sp>
      <p:sp>
        <p:nvSpPr>
          <p:cNvPr id="6" name="Footer Placeholder 5"/>
          <p:cNvSpPr>
            <a:spLocks noGrp="1"/>
          </p:cNvSpPr>
          <p:nvPr>
            <p:ph type="ftr" sz="quarter" idx="11"/>
          </p:nvPr>
        </p:nvSpPr>
        <p:spPr/>
        <p:txBody>
          <a:bodyPr/>
          <a:lstStyle/>
          <a:p>
            <a:r>
              <a:rPr lang="en-US" smtClean="0"/>
              <a:t>What is hadoop?</a:t>
            </a:r>
            <a:endParaRPr lang="en-US" dirty="0"/>
          </a:p>
        </p:txBody>
      </p:sp>
      <p:sp>
        <p:nvSpPr>
          <p:cNvPr id="7" name="Slide Number Placeholder 6"/>
          <p:cNvSpPr>
            <a:spLocks noGrp="1"/>
          </p:cNvSpPr>
          <p:nvPr>
            <p:ph type="sldNum" sz="quarter" idx="12"/>
          </p:nvPr>
        </p:nvSpPr>
        <p:spPr/>
        <p:txBody>
          <a:bodyPr/>
          <a:lstStyle/>
          <a:p>
            <a:fld id="{4CE482DC-2269-4F26-9D2A-7E44B1A4CD85}" type="slidenum">
              <a:rPr lang="en-US" smtClean="0"/>
              <a:t>34</a:t>
            </a:fld>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15358" y="1846263"/>
            <a:ext cx="5021610" cy="4022725"/>
          </a:xfrm>
        </p:spPr>
      </p:pic>
    </p:spTree>
    <p:extLst>
      <p:ext uri="{BB962C8B-B14F-4D97-AF65-F5344CB8AC3E}">
        <p14:creationId xmlns:p14="http://schemas.microsoft.com/office/powerpoint/2010/main" val="40561250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v"/>
            </a:pPr>
            <a:endParaRPr lang="nl-NL" altLang="en-US" dirty="0" smtClean="0"/>
          </a:p>
          <a:p>
            <a:pPr>
              <a:buFont typeface="Wingdings" panose="05000000000000000000" pitchFamily="2" charset="2"/>
              <a:buChar char="v"/>
            </a:pPr>
            <a:endParaRPr lang="nl-NL" altLang="en-US" dirty="0"/>
          </a:p>
          <a:p>
            <a:pPr>
              <a:buFont typeface="Wingdings" panose="05000000000000000000" pitchFamily="2" charset="2"/>
              <a:buChar char="v"/>
            </a:pPr>
            <a:r>
              <a:rPr lang="nl-NL" altLang="en-US" dirty="0" smtClean="0"/>
              <a:t>Tom </a:t>
            </a:r>
            <a:r>
              <a:rPr lang="nl-NL" altLang="en-US" dirty="0"/>
              <a:t>White: Hadoop. The Definitive </a:t>
            </a:r>
            <a:r>
              <a:rPr lang="nl-NL" altLang="en-US" dirty="0" smtClean="0"/>
              <a:t>Guide</a:t>
            </a:r>
            <a:endParaRPr lang="en-US" dirty="0" smtClean="0"/>
          </a:p>
          <a:p>
            <a:pPr>
              <a:buFont typeface="Wingdings" panose="05000000000000000000" pitchFamily="2" charset="2"/>
              <a:buChar char="v"/>
            </a:pPr>
            <a:r>
              <a:rPr lang="en-US" dirty="0" err="1" smtClean="0"/>
              <a:t>Udacity</a:t>
            </a:r>
            <a:r>
              <a:rPr lang="en-US" dirty="0" smtClean="0"/>
              <a:t> Big Data </a:t>
            </a:r>
            <a:r>
              <a:rPr lang="en-US" dirty="0" smtClean="0"/>
              <a:t>course</a:t>
            </a:r>
          </a:p>
          <a:p>
            <a:pPr>
              <a:buFont typeface="Wingdings" panose="05000000000000000000" pitchFamily="2" charset="2"/>
              <a:buChar char="v"/>
            </a:pPr>
            <a:r>
              <a:rPr lang="en-US" dirty="0" smtClean="0"/>
              <a:t>www.vcloudnews.com</a:t>
            </a:r>
            <a:endParaRPr lang="en-US" dirty="0"/>
          </a:p>
        </p:txBody>
      </p:sp>
      <p:sp>
        <p:nvSpPr>
          <p:cNvPr id="4" name="Date Placeholder 3"/>
          <p:cNvSpPr>
            <a:spLocks noGrp="1"/>
          </p:cNvSpPr>
          <p:nvPr>
            <p:ph type="dt" sz="half" idx="10"/>
          </p:nvPr>
        </p:nvSpPr>
        <p:spPr/>
        <p:txBody>
          <a:bodyPr/>
          <a:lstStyle/>
          <a:p>
            <a:r>
              <a:rPr lang="en-US" dirty="0"/>
              <a:t>IUT </a:t>
            </a:r>
            <a:r>
              <a:rPr lang="en-US" dirty="0" err="1"/>
              <a:t>Elec</a:t>
            </a:r>
            <a:r>
              <a:rPr lang="en-US" dirty="0"/>
              <a:t>- comp. department</a:t>
            </a:r>
          </a:p>
        </p:txBody>
      </p:sp>
      <p:sp>
        <p:nvSpPr>
          <p:cNvPr id="5" name="Footer Placeholder 4"/>
          <p:cNvSpPr>
            <a:spLocks noGrp="1"/>
          </p:cNvSpPr>
          <p:nvPr>
            <p:ph type="ftr" sz="quarter" idx="11"/>
          </p:nvPr>
        </p:nvSpPr>
        <p:spPr/>
        <p:txBody>
          <a:bodyPr/>
          <a:lstStyle/>
          <a:p>
            <a:r>
              <a:rPr lang="en-US" smtClean="0"/>
              <a:t>What is hadoop?</a:t>
            </a:r>
            <a:endParaRPr lang="en-US" dirty="0"/>
          </a:p>
        </p:txBody>
      </p:sp>
      <p:sp>
        <p:nvSpPr>
          <p:cNvPr id="6" name="Slide Number Placeholder 5"/>
          <p:cNvSpPr>
            <a:spLocks noGrp="1"/>
          </p:cNvSpPr>
          <p:nvPr>
            <p:ph type="sldNum" sz="quarter" idx="12"/>
          </p:nvPr>
        </p:nvSpPr>
        <p:spPr/>
        <p:txBody>
          <a:bodyPr/>
          <a:lstStyle/>
          <a:p>
            <a:fld id="{4CE482DC-2269-4F26-9D2A-7E44B1A4CD85}" type="slidenum">
              <a:rPr lang="en-US" smtClean="0"/>
              <a:t>35</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5958" y="2764015"/>
            <a:ext cx="1714500" cy="2266950"/>
          </a:xfrm>
          <a:prstGeom prst="rect">
            <a:avLst/>
          </a:prstGeom>
        </p:spPr>
      </p:pic>
    </p:spTree>
    <p:extLst>
      <p:ext uri="{BB962C8B-B14F-4D97-AF65-F5344CB8AC3E}">
        <p14:creationId xmlns:p14="http://schemas.microsoft.com/office/powerpoint/2010/main" val="20659118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4" name="Date Placeholder 3"/>
          <p:cNvSpPr>
            <a:spLocks noGrp="1"/>
          </p:cNvSpPr>
          <p:nvPr>
            <p:ph type="dt" sz="half" idx="10"/>
          </p:nvPr>
        </p:nvSpPr>
        <p:spPr/>
        <p:txBody>
          <a:bodyPr/>
          <a:lstStyle/>
          <a:p>
            <a:r>
              <a:rPr lang="en-US" dirty="0"/>
              <a:t>IUT </a:t>
            </a:r>
            <a:r>
              <a:rPr lang="en-US" dirty="0" err="1"/>
              <a:t>Elec</a:t>
            </a:r>
            <a:r>
              <a:rPr lang="en-US" dirty="0"/>
              <a:t>- comp. department</a:t>
            </a:r>
          </a:p>
        </p:txBody>
      </p:sp>
      <p:sp>
        <p:nvSpPr>
          <p:cNvPr id="5" name="Footer Placeholder 4"/>
          <p:cNvSpPr>
            <a:spLocks noGrp="1"/>
          </p:cNvSpPr>
          <p:nvPr>
            <p:ph type="ftr" sz="quarter" idx="11"/>
          </p:nvPr>
        </p:nvSpPr>
        <p:spPr/>
        <p:txBody>
          <a:bodyPr/>
          <a:lstStyle/>
          <a:p>
            <a:r>
              <a:rPr lang="en-US" smtClean="0"/>
              <a:t>What is hadoop?</a:t>
            </a:r>
            <a:endParaRPr lang="en-US" dirty="0"/>
          </a:p>
        </p:txBody>
      </p:sp>
      <p:sp>
        <p:nvSpPr>
          <p:cNvPr id="6" name="Slide Number Placeholder 5"/>
          <p:cNvSpPr>
            <a:spLocks noGrp="1"/>
          </p:cNvSpPr>
          <p:nvPr>
            <p:ph type="sldNum" sz="quarter" idx="12"/>
          </p:nvPr>
        </p:nvSpPr>
        <p:spPr/>
        <p:txBody>
          <a:bodyPr/>
          <a:lstStyle/>
          <a:p>
            <a:fld id="{4CE482DC-2269-4F26-9D2A-7E44B1A4CD85}" type="slidenum">
              <a:rPr lang="en-US" smtClean="0"/>
              <a:t>36</a:t>
            </a:fld>
            <a:endParaRPr lang="en-US" dirty="0"/>
          </a:p>
        </p:txBody>
      </p:sp>
      <p:pic>
        <p:nvPicPr>
          <p:cNvPr id="7" name="Picture 2" descr="http://twistedsifter.files.wordpress.com/2012/05/funny-baby-elephant-3.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72218" y="1874398"/>
            <a:ext cx="5708523"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5625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a:t>
            </a:r>
            <a:endParaRPr lang="en-US" dirty="0"/>
          </a:p>
        </p:txBody>
      </p:sp>
      <p:sp>
        <p:nvSpPr>
          <p:cNvPr id="3" name="Date Placeholder 2"/>
          <p:cNvSpPr>
            <a:spLocks noGrp="1"/>
          </p:cNvSpPr>
          <p:nvPr>
            <p:ph type="dt" sz="half" idx="10"/>
          </p:nvPr>
        </p:nvSpPr>
        <p:spPr/>
        <p:txBody>
          <a:bodyPr/>
          <a:lstStyle/>
          <a:p>
            <a:r>
              <a:rPr lang="en-US" dirty="0"/>
              <a:t>IUT </a:t>
            </a:r>
            <a:r>
              <a:rPr lang="en-US" dirty="0" err="1"/>
              <a:t>Elec</a:t>
            </a:r>
            <a:r>
              <a:rPr lang="en-US" dirty="0"/>
              <a:t>- comp. department</a:t>
            </a:r>
          </a:p>
        </p:txBody>
      </p:sp>
      <p:sp>
        <p:nvSpPr>
          <p:cNvPr id="4" name="Footer Placeholder 3"/>
          <p:cNvSpPr>
            <a:spLocks noGrp="1"/>
          </p:cNvSpPr>
          <p:nvPr>
            <p:ph type="ftr" sz="quarter" idx="11"/>
          </p:nvPr>
        </p:nvSpPr>
        <p:spPr/>
        <p:txBody>
          <a:bodyPr/>
          <a:lstStyle/>
          <a:p>
            <a:r>
              <a:rPr lang="en-US" dirty="0"/>
              <a:t>BIG Data</a:t>
            </a:r>
          </a:p>
        </p:txBody>
      </p:sp>
      <p:sp>
        <p:nvSpPr>
          <p:cNvPr id="5" name="Slide Number Placeholder 4"/>
          <p:cNvSpPr>
            <a:spLocks noGrp="1"/>
          </p:cNvSpPr>
          <p:nvPr>
            <p:ph type="sldNum" sz="quarter" idx="12"/>
          </p:nvPr>
        </p:nvSpPr>
        <p:spPr/>
        <p:txBody>
          <a:bodyPr/>
          <a:lstStyle/>
          <a:p>
            <a:fld id="{4CE482DC-2269-4F26-9D2A-7E44B1A4CD85}" type="slidenum">
              <a:rPr lang="en-US" smtClean="0"/>
              <a:t>4</a:t>
            </a:fld>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37560" y="2427736"/>
            <a:ext cx="5417820" cy="2898644"/>
          </a:xfrm>
        </p:spPr>
      </p:pic>
    </p:spTree>
    <p:extLst>
      <p:ext uri="{BB962C8B-B14F-4D97-AF65-F5344CB8AC3E}">
        <p14:creationId xmlns:p14="http://schemas.microsoft.com/office/powerpoint/2010/main" val="30852814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a:t>
            </a:r>
            <a:endParaRPr lang="en-US" dirty="0"/>
          </a:p>
        </p:txBody>
      </p:sp>
      <p:sp>
        <p:nvSpPr>
          <p:cNvPr id="3" name="Date Placeholder 2"/>
          <p:cNvSpPr>
            <a:spLocks noGrp="1"/>
          </p:cNvSpPr>
          <p:nvPr>
            <p:ph type="dt" sz="half" idx="10"/>
          </p:nvPr>
        </p:nvSpPr>
        <p:spPr/>
        <p:txBody>
          <a:bodyPr/>
          <a:lstStyle/>
          <a:p>
            <a:r>
              <a:rPr lang="en-US" dirty="0"/>
              <a:t>IUT </a:t>
            </a:r>
            <a:r>
              <a:rPr lang="en-US" dirty="0" err="1"/>
              <a:t>Elec</a:t>
            </a:r>
            <a:r>
              <a:rPr lang="en-US" dirty="0"/>
              <a:t>- comp. department</a:t>
            </a:r>
          </a:p>
        </p:txBody>
      </p:sp>
      <p:sp>
        <p:nvSpPr>
          <p:cNvPr id="4" name="Footer Placeholder 3"/>
          <p:cNvSpPr>
            <a:spLocks noGrp="1"/>
          </p:cNvSpPr>
          <p:nvPr>
            <p:ph type="ftr" sz="quarter" idx="11"/>
          </p:nvPr>
        </p:nvSpPr>
        <p:spPr/>
        <p:txBody>
          <a:bodyPr/>
          <a:lstStyle/>
          <a:p>
            <a:r>
              <a:rPr lang="en-US" dirty="0"/>
              <a:t>BIG Data</a:t>
            </a:r>
          </a:p>
        </p:txBody>
      </p:sp>
      <p:sp>
        <p:nvSpPr>
          <p:cNvPr id="5" name="Slide Number Placeholder 4"/>
          <p:cNvSpPr>
            <a:spLocks noGrp="1"/>
          </p:cNvSpPr>
          <p:nvPr>
            <p:ph type="sldNum" sz="quarter" idx="12"/>
          </p:nvPr>
        </p:nvSpPr>
        <p:spPr/>
        <p:txBody>
          <a:bodyPr/>
          <a:lstStyle/>
          <a:p>
            <a:fld id="{4CE482DC-2269-4F26-9D2A-7E44B1A4CD85}" type="slidenum">
              <a:rPr lang="en-US" smtClean="0"/>
              <a:t>5</a:t>
            </a:fld>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14800" y="1914843"/>
            <a:ext cx="3954779" cy="4022725"/>
          </a:xfrm>
        </p:spPr>
      </p:pic>
    </p:spTree>
    <p:extLst>
      <p:ext uri="{BB962C8B-B14F-4D97-AF65-F5344CB8AC3E}">
        <p14:creationId xmlns:p14="http://schemas.microsoft.com/office/powerpoint/2010/main" val="42411237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a:t>
            </a:r>
            <a:endParaRPr lang="en-US" dirty="0"/>
          </a:p>
        </p:txBody>
      </p:sp>
      <p:sp>
        <p:nvSpPr>
          <p:cNvPr id="3" name="Date Placeholder 2"/>
          <p:cNvSpPr>
            <a:spLocks noGrp="1"/>
          </p:cNvSpPr>
          <p:nvPr>
            <p:ph type="dt" sz="half" idx="10"/>
          </p:nvPr>
        </p:nvSpPr>
        <p:spPr/>
        <p:txBody>
          <a:bodyPr/>
          <a:lstStyle/>
          <a:p>
            <a:r>
              <a:rPr lang="en-US" dirty="0"/>
              <a:t>IUT </a:t>
            </a:r>
            <a:r>
              <a:rPr lang="en-US" dirty="0" err="1"/>
              <a:t>Elec</a:t>
            </a:r>
            <a:r>
              <a:rPr lang="en-US" dirty="0"/>
              <a:t>- comp. department</a:t>
            </a:r>
          </a:p>
        </p:txBody>
      </p:sp>
      <p:sp>
        <p:nvSpPr>
          <p:cNvPr id="4" name="Footer Placeholder 3"/>
          <p:cNvSpPr>
            <a:spLocks noGrp="1"/>
          </p:cNvSpPr>
          <p:nvPr>
            <p:ph type="ftr" sz="quarter" idx="11"/>
          </p:nvPr>
        </p:nvSpPr>
        <p:spPr/>
        <p:txBody>
          <a:bodyPr/>
          <a:lstStyle/>
          <a:p>
            <a:r>
              <a:rPr lang="en-US" dirty="0"/>
              <a:t>BIG Data</a:t>
            </a:r>
          </a:p>
        </p:txBody>
      </p:sp>
      <p:sp>
        <p:nvSpPr>
          <p:cNvPr id="5" name="Slide Number Placeholder 4"/>
          <p:cNvSpPr>
            <a:spLocks noGrp="1"/>
          </p:cNvSpPr>
          <p:nvPr>
            <p:ph type="sldNum" sz="quarter" idx="12"/>
          </p:nvPr>
        </p:nvSpPr>
        <p:spPr/>
        <p:txBody>
          <a:bodyPr/>
          <a:lstStyle/>
          <a:p>
            <a:fld id="{4CE482DC-2269-4F26-9D2A-7E44B1A4CD85}" type="slidenum">
              <a:rPr lang="en-US" smtClean="0"/>
              <a:t>6</a:t>
            </a:fld>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23360" y="1992295"/>
            <a:ext cx="3789742" cy="4212555"/>
          </a:xfrm>
        </p:spPr>
      </p:pic>
    </p:spTree>
    <p:extLst>
      <p:ext uri="{BB962C8B-B14F-4D97-AF65-F5344CB8AC3E}">
        <p14:creationId xmlns:p14="http://schemas.microsoft.com/office/powerpoint/2010/main" val="7856384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a:t>
            </a:r>
            <a:endParaRPr lang="en-US" dirty="0"/>
          </a:p>
        </p:txBody>
      </p:sp>
      <p:sp>
        <p:nvSpPr>
          <p:cNvPr id="3" name="Date Placeholder 2"/>
          <p:cNvSpPr>
            <a:spLocks noGrp="1"/>
          </p:cNvSpPr>
          <p:nvPr>
            <p:ph type="dt" sz="half" idx="10"/>
          </p:nvPr>
        </p:nvSpPr>
        <p:spPr/>
        <p:txBody>
          <a:bodyPr/>
          <a:lstStyle/>
          <a:p>
            <a:r>
              <a:rPr lang="en-US" dirty="0" smtClean="0"/>
              <a:t>IUT </a:t>
            </a:r>
            <a:r>
              <a:rPr lang="en-US" dirty="0" err="1" smtClean="0"/>
              <a:t>Elec</a:t>
            </a:r>
            <a:r>
              <a:rPr lang="en-US" dirty="0" smtClean="0"/>
              <a:t>- comp. department</a:t>
            </a:r>
            <a:endParaRPr lang="en-US" dirty="0"/>
          </a:p>
        </p:txBody>
      </p:sp>
      <p:sp>
        <p:nvSpPr>
          <p:cNvPr id="4" name="Footer Placeholder 3"/>
          <p:cNvSpPr>
            <a:spLocks noGrp="1"/>
          </p:cNvSpPr>
          <p:nvPr>
            <p:ph type="ftr" sz="quarter" idx="11"/>
          </p:nvPr>
        </p:nvSpPr>
        <p:spPr/>
        <p:txBody>
          <a:bodyPr/>
          <a:lstStyle/>
          <a:p>
            <a:r>
              <a:rPr lang="en-US" dirty="0" err="1" smtClean="0"/>
              <a:t>BiG</a:t>
            </a:r>
            <a:r>
              <a:rPr lang="en-US" dirty="0" smtClean="0"/>
              <a:t> Data</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7</a:t>
            </a:fld>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68581" y="2112333"/>
            <a:ext cx="5715798" cy="3972479"/>
          </a:xfrm>
        </p:spPr>
      </p:pic>
    </p:spTree>
    <p:extLst>
      <p:ext uri="{BB962C8B-B14F-4D97-AF65-F5344CB8AC3E}">
        <p14:creationId xmlns:p14="http://schemas.microsoft.com/office/powerpoint/2010/main" val="37338265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a:t>
            </a:r>
            <a:endParaRPr lang="en-US" dirty="0"/>
          </a:p>
        </p:txBody>
      </p:sp>
      <p:sp>
        <p:nvSpPr>
          <p:cNvPr id="3" name="Date Placeholder 2"/>
          <p:cNvSpPr>
            <a:spLocks noGrp="1"/>
          </p:cNvSpPr>
          <p:nvPr>
            <p:ph type="dt" sz="half" idx="10"/>
          </p:nvPr>
        </p:nvSpPr>
        <p:spPr/>
        <p:txBody>
          <a:bodyPr/>
          <a:lstStyle/>
          <a:p>
            <a:r>
              <a:rPr lang="en-US" dirty="0"/>
              <a:t>IUT </a:t>
            </a:r>
            <a:r>
              <a:rPr lang="en-US" dirty="0" err="1"/>
              <a:t>Elec</a:t>
            </a:r>
            <a:r>
              <a:rPr lang="en-US" dirty="0"/>
              <a:t>- comp. department</a:t>
            </a:r>
          </a:p>
        </p:txBody>
      </p:sp>
      <p:sp>
        <p:nvSpPr>
          <p:cNvPr id="4" name="Footer Placeholder 3"/>
          <p:cNvSpPr>
            <a:spLocks noGrp="1"/>
          </p:cNvSpPr>
          <p:nvPr>
            <p:ph type="ftr" sz="quarter" idx="11"/>
          </p:nvPr>
        </p:nvSpPr>
        <p:spPr/>
        <p:txBody>
          <a:bodyPr/>
          <a:lstStyle/>
          <a:p>
            <a:r>
              <a:rPr lang="en-US" dirty="0"/>
              <a:t>BIG Data</a:t>
            </a:r>
          </a:p>
        </p:txBody>
      </p:sp>
      <p:sp>
        <p:nvSpPr>
          <p:cNvPr id="5" name="Slide Number Placeholder 4"/>
          <p:cNvSpPr>
            <a:spLocks noGrp="1"/>
          </p:cNvSpPr>
          <p:nvPr>
            <p:ph type="sldNum" sz="quarter" idx="12"/>
          </p:nvPr>
        </p:nvSpPr>
        <p:spPr/>
        <p:txBody>
          <a:bodyPr/>
          <a:lstStyle/>
          <a:p>
            <a:fld id="{4CE482DC-2269-4F26-9D2A-7E44B1A4CD85}" type="slidenum">
              <a:rPr lang="en-US" smtClean="0"/>
              <a:t>8</a:t>
            </a:fld>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58870" y="3014545"/>
            <a:ext cx="4734586" cy="1686160"/>
          </a:xfrm>
        </p:spPr>
      </p:pic>
    </p:spTree>
    <p:extLst>
      <p:ext uri="{BB962C8B-B14F-4D97-AF65-F5344CB8AC3E}">
        <p14:creationId xmlns:p14="http://schemas.microsoft.com/office/powerpoint/2010/main" val="1877835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How does BIG DATA improve our daily lives ?</a:t>
            </a:r>
            <a:endParaRPr lang="en-US" dirty="0"/>
          </a:p>
        </p:txBody>
      </p:sp>
      <p:sp>
        <p:nvSpPr>
          <p:cNvPr id="3" name="Date Placeholder 2"/>
          <p:cNvSpPr>
            <a:spLocks noGrp="1"/>
          </p:cNvSpPr>
          <p:nvPr>
            <p:ph type="dt" sz="half" idx="10"/>
          </p:nvPr>
        </p:nvSpPr>
        <p:spPr/>
        <p:txBody>
          <a:bodyPr/>
          <a:lstStyle/>
          <a:p>
            <a:r>
              <a:rPr lang="en-US" dirty="0"/>
              <a:t>IUT </a:t>
            </a:r>
            <a:r>
              <a:rPr lang="en-US" dirty="0" err="1"/>
              <a:t>Elec</a:t>
            </a:r>
            <a:r>
              <a:rPr lang="en-US" dirty="0"/>
              <a:t>- comp. department</a:t>
            </a:r>
          </a:p>
        </p:txBody>
      </p:sp>
      <p:sp>
        <p:nvSpPr>
          <p:cNvPr id="4" name="Footer Placeholder 3"/>
          <p:cNvSpPr>
            <a:spLocks noGrp="1"/>
          </p:cNvSpPr>
          <p:nvPr>
            <p:ph type="ftr" sz="quarter" idx="11"/>
          </p:nvPr>
        </p:nvSpPr>
        <p:spPr/>
        <p:txBody>
          <a:bodyPr/>
          <a:lstStyle/>
          <a:p>
            <a:r>
              <a:rPr lang="en-US" dirty="0"/>
              <a:t>BIG Data</a:t>
            </a:r>
          </a:p>
        </p:txBody>
      </p:sp>
      <p:sp>
        <p:nvSpPr>
          <p:cNvPr id="5" name="Slide Number Placeholder 4"/>
          <p:cNvSpPr>
            <a:spLocks noGrp="1"/>
          </p:cNvSpPr>
          <p:nvPr>
            <p:ph type="sldNum" sz="quarter" idx="12"/>
          </p:nvPr>
        </p:nvSpPr>
        <p:spPr/>
        <p:txBody>
          <a:bodyPr/>
          <a:lstStyle/>
          <a:p>
            <a:fld id="{4CE482DC-2269-4F26-9D2A-7E44B1A4CD85}" type="slidenum">
              <a:rPr lang="en-US" smtClean="0"/>
              <a:t>9</a:t>
            </a:fld>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49344" y="2381044"/>
            <a:ext cx="4753638" cy="2953162"/>
          </a:xfrm>
        </p:spPr>
      </p:pic>
    </p:spTree>
    <p:extLst>
      <p:ext uri="{BB962C8B-B14F-4D97-AF65-F5344CB8AC3E}">
        <p14:creationId xmlns:p14="http://schemas.microsoft.com/office/powerpoint/2010/main" val="1212545855"/>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483</TotalTime>
  <Words>1880</Words>
  <Application>Microsoft Office PowerPoint</Application>
  <PresentationFormat>Widescreen</PresentationFormat>
  <Paragraphs>247</Paragraphs>
  <Slides>36</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新細明體</vt:lpstr>
      <vt:lpstr>Arial</vt:lpstr>
      <vt:lpstr>Calibri</vt:lpstr>
      <vt:lpstr>Calibri Light</vt:lpstr>
      <vt:lpstr>Droid Sans</vt:lpstr>
      <vt:lpstr>Wingdings</vt:lpstr>
      <vt:lpstr>Retrospect</vt:lpstr>
      <vt:lpstr>Big Data</vt:lpstr>
      <vt:lpstr>Agenda</vt:lpstr>
      <vt:lpstr>Big Data</vt:lpstr>
      <vt:lpstr>Big Data </vt:lpstr>
      <vt:lpstr>Big Data </vt:lpstr>
      <vt:lpstr>Big Data </vt:lpstr>
      <vt:lpstr>Big Data </vt:lpstr>
      <vt:lpstr>Big Data </vt:lpstr>
      <vt:lpstr>How does BIG DATA improve our daily lives ?</vt:lpstr>
      <vt:lpstr>How does BIG DATA improve our daily lives ?</vt:lpstr>
      <vt:lpstr>How does BIG DATA improve our daily lives ?</vt:lpstr>
      <vt:lpstr>How does BIG DATA improve our daily lives ?</vt:lpstr>
      <vt:lpstr>How does BIG DATA improve our daily lives ?</vt:lpstr>
      <vt:lpstr>How does BIG DATA improve our daily lives ?</vt:lpstr>
      <vt:lpstr>Hadoop!</vt:lpstr>
      <vt:lpstr>Timeline</vt:lpstr>
      <vt:lpstr>Timeline</vt:lpstr>
      <vt:lpstr>Timeline</vt:lpstr>
      <vt:lpstr>Who uses Hadoop?</vt:lpstr>
      <vt:lpstr>What is hadoop?</vt:lpstr>
      <vt:lpstr>Hadoop amazing name!</vt:lpstr>
      <vt:lpstr>Hadoop Ecosystem!</vt:lpstr>
      <vt:lpstr>Hadoop core</vt:lpstr>
      <vt:lpstr>Hadoop core</vt:lpstr>
      <vt:lpstr>What is HDFS?</vt:lpstr>
      <vt:lpstr>Map Reduce</vt:lpstr>
      <vt:lpstr>Simple example</vt:lpstr>
      <vt:lpstr>Routine example</vt:lpstr>
      <vt:lpstr>PowerPoint Presentation</vt:lpstr>
      <vt:lpstr>Hadoop streaming</vt:lpstr>
      <vt:lpstr>Exercise </vt:lpstr>
      <vt:lpstr>Mapper</vt:lpstr>
      <vt:lpstr>Reducer</vt:lpstr>
      <vt:lpstr>Scaloop Story</vt:lpstr>
      <vt:lpstr>Resources</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hadoop?</dc:title>
  <dc:creator>Amin</dc:creator>
  <cp:lastModifiedBy>Amin</cp:lastModifiedBy>
  <cp:revision>51</cp:revision>
  <dcterms:created xsi:type="dcterms:W3CDTF">2015-05-09T18:53:31Z</dcterms:created>
  <dcterms:modified xsi:type="dcterms:W3CDTF">2016-12-10T19:13:12Z</dcterms:modified>
</cp:coreProperties>
</file>